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6858000" cx="12192000"/>
  <p:notesSz cx="6858000" cy="9144000"/>
  <p:embeddedFontLst>
    <p:embeddedFont>
      <p:font typeface="Nunito SemiBold"/>
      <p:regular r:id="rId28"/>
      <p:bold r:id="rId29"/>
      <p:italic r:id="rId30"/>
      <p:boldItalic r:id="rId31"/>
    </p:embeddedFont>
    <p:embeddedFont>
      <p:font typeface="Roboto"/>
      <p:regular r:id="rId32"/>
      <p:bold r:id="rId33"/>
      <p:italic r:id="rId34"/>
      <p:boldItalic r:id="rId35"/>
    </p:embeddedFont>
    <p:embeddedFont>
      <p:font typeface="Nuni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NunitoSemiBold-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unitoSemiBold-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NunitoSemiBold-boldItalic.fntdata"/><Relationship Id="rId30" Type="http://schemas.openxmlformats.org/officeDocument/2006/relationships/font" Target="fonts/NunitoSemiBold-italic.fntdata"/><Relationship Id="rId11" Type="http://schemas.openxmlformats.org/officeDocument/2006/relationships/slide" Target="slides/slide7.xml"/><Relationship Id="rId33" Type="http://schemas.openxmlformats.org/officeDocument/2006/relationships/font" Target="fonts/Roboto-bold.fntdata"/><Relationship Id="rId10" Type="http://schemas.openxmlformats.org/officeDocument/2006/relationships/slide" Target="slides/slide6.xml"/><Relationship Id="rId32" Type="http://schemas.openxmlformats.org/officeDocument/2006/relationships/font" Target="fonts/Roboto-regular.fntdata"/><Relationship Id="rId13" Type="http://schemas.openxmlformats.org/officeDocument/2006/relationships/slide" Target="slides/slide9.xml"/><Relationship Id="rId35" Type="http://schemas.openxmlformats.org/officeDocument/2006/relationships/font" Target="fonts/Roboto-boldItalic.fntdata"/><Relationship Id="rId12" Type="http://schemas.openxmlformats.org/officeDocument/2006/relationships/slide" Target="slides/slide8.xml"/><Relationship Id="rId34" Type="http://schemas.openxmlformats.org/officeDocument/2006/relationships/font" Target="fonts/Roboto-italic.fntdata"/><Relationship Id="rId15" Type="http://schemas.openxmlformats.org/officeDocument/2006/relationships/slide" Target="slides/slide11.xml"/><Relationship Id="rId37" Type="http://schemas.openxmlformats.org/officeDocument/2006/relationships/font" Target="fonts/Nunito-bold.fntdata"/><Relationship Id="rId14" Type="http://schemas.openxmlformats.org/officeDocument/2006/relationships/slide" Target="slides/slide10.xml"/><Relationship Id="rId36" Type="http://schemas.openxmlformats.org/officeDocument/2006/relationships/font" Target="fonts/Nunito-regular.fntdata"/><Relationship Id="rId17" Type="http://schemas.openxmlformats.org/officeDocument/2006/relationships/slide" Target="slides/slide13.xml"/><Relationship Id="rId39" Type="http://schemas.openxmlformats.org/officeDocument/2006/relationships/font" Target="fonts/Nunito-boldItalic.fntdata"/><Relationship Id="rId16" Type="http://schemas.openxmlformats.org/officeDocument/2006/relationships/slide" Target="slides/slide12.xml"/><Relationship Id="rId38" Type="http://schemas.openxmlformats.org/officeDocument/2006/relationships/font" Target="fonts/Nunito-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c780f76430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4" name="Google Shape;274;gc780f76430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780f76430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780f76430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3" name="Google Shape;283;gc780f76430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c780f76430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c780f76430_0_1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6" name="Google Shape;296;gc780f76430_0_1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9c98ccb99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e9c98ccb99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9" name="Google Shape;309;ge9c98ccb99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e9c98ccb99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e9c98ccb99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8" name="Google Shape;318;ge9c98ccb99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c84c75e19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c84c75e19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7" name="Google Shape;327;gc84c75e19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c780f76430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4" name="Google Shape;334;gc780f76430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c780f76430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c780f76430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3" name="Google Shape;343;gc780f76430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c84c75e19b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c84c75e19b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6" name="Google Shape;356;gc84c75e19b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c84c75e19b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c84c75e19b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5" name="Google Shape;365;gc84c75e19b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c84c75e19b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c84c75e19b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6" name="Google Shape;376;gc84c75e19b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c780f76430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4" name="Google Shape;384;gc780f76430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c780f76430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c780f76430_0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3" name="Google Shape;393;gc780f76430_0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7" name="Google Shape;407;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5" name="Google Shape;21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6bac38cec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c6bac38cec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 name="Google Shape;224;gc6bac38cec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c780f76430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c780f76430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7" name="Google Shape;237;gc780f76430_0_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c6bac38cec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4" name="Google Shape;244;gc6bac38cec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c780f76430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c780f76430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3" name="Google Shape;253;gc780f76430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c780f76430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c780f76430_0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6" name="Google Shape;266;gc780f76430_0_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mailto:m.agarwal@kokonetworks.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36425" y="2580175"/>
            <a:ext cx="5390700" cy="9042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BULK WAREHOUSE RECEIPTS</a:t>
            </a:r>
            <a:endParaRPr sz="2700"/>
          </a:p>
        </p:txBody>
      </p:sp>
      <p:sp>
        <p:nvSpPr>
          <p:cNvPr id="166" name="Google Shape;166;p19"/>
          <p:cNvSpPr txBox="1"/>
          <p:nvPr>
            <p:ph idx="1" type="subTitle"/>
          </p:nvPr>
        </p:nvSpPr>
        <p:spPr>
          <a:xfrm>
            <a:off x="6236425" y="3711375"/>
            <a:ext cx="5391000" cy="74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Steps guide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2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77" name="Google Shape;277;p2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Activities</a:t>
            </a:r>
            <a:endParaRPr/>
          </a:p>
        </p:txBody>
      </p:sp>
      <p:sp>
        <p:nvSpPr>
          <p:cNvPr id="278" name="Google Shape;278;p28"/>
          <p:cNvSpPr txBox="1"/>
          <p:nvPr>
            <p:ph idx="1" type="subTitle"/>
          </p:nvPr>
        </p:nvSpPr>
        <p:spPr>
          <a:xfrm>
            <a:off x="6740525" y="3812981"/>
            <a:ext cx="5095800" cy="157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Create Purchase Order</a:t>
            </a:r>
            <a:endParaRPr/>
          </a:p>
          <a:p>
            <a:pPr indent="0" lvl="0" marL="0" rtl="0" algn="l">
              <a:lnSpc>
                <a:spcPct val="90000"/>
              </a:lnSpc>
              <a:spcBef>
                <a:spcPts val="0"/>
              </a:spcBef>
              <a:spcAft>
                <a:spcPts val="0"/>
              </a:spcAft>
              <a:buClr>
                <a:schemeClr val="dk1"/>
              </a:buClr>
              <a:buSzPts val="2400"/>
              <a:buNone/>
            </a:pPr>
            <a:r>
              <a:rPr lang="en-US"/>
              <a:t>Approve Purchase Order</a:t>
            </a:r>
            <a:endParaRPr/>
          </a:p>
          <a:p>
            <a:pPr indent="0" lvl="0" marL="0" rtl="0" algn="l">
              <a:lnSpc>
                <a:spcPct val="90000"/>
              </a:lnSpc>
              <a:spcBef>
                <a:spcPts val="0"/>
              </a:spcBef>
              <a:spcAft>
                <a:spcPts val="0"/>
              </a:spcAft>
              <a:buClr>
                <a:schemeClr val="dk1"/>
              </a:buClr>
              <a:buSzPts val="2400"/>
              <a:buNone/>
            </a:pPr>
            <a:r>
              <a:rPr b="1" lang="en-US">
                <a:highlight>
                  <a:srgbClr val="FFFF00"/>
                </a:highlight>
              </a:rPr>
              <a:t>Export Serials from KNI</a:t>
            </a:r>
            <a:endParaRPr b="1">
              <a:highlight>
                <a:srgbClr val="FFFF00"/>
              </a:highlight>
            </a:endParaRPr>
          </a:p>
          <a:p>
            <a:pPr indent="0" lvl="0" marL="0" rtl="0" algn="l">
              <a:lnSpc>
                <a:spcPct val="90000"/>
              </a:lnSpc>
              <a:spcBef>
                <a:spcPts val="0"/>
              </a:spcBef>
              <a:spcAft>
                <a:spcPts val="0"/>
              </a:spcAft>
              <a:buClr>
                <a:schemeClr val="dk1"/>
              </a:buClr>
              <a:buSzPts val="2400"/>
              <a:buNone/>
            </a:pPr>
            <a:r>
              <a:rPr lang="en-US"/>
              <a:t>Import Serials to KNK</a:t>
            </a:r>
            <a:endParaRPr/>
          </a:p>
          <a:p>
            <a:pPr indent="0" lvl="0" marL="0" rtl="0" algn="l">
              <a:lnSpc>
                <a:spcPct val="90000"/>
              </a:lnSpc>
              <a:spcBef>
                <a:spcPts val="0"/>
              </a:spcBef>
              <a:spcAft>
                <a:spcPts val="0"/>
              </a:spcAft>
              <a:buClr>
                <a:schemeClr val="dk1"/>
              </a:buClr>
              <a:buSzPts val="2400"/>
              <a:buNone/>
            </a:pPr>
            <a:r>
              <a:rPr lang="en-US"/>
              <a:t>Validate Serials</a:t>
            </a:r>
            <a:endParaRPr/>
          </a:p>
        </p:txBody>
      </p:sp>
      <p:sp>
        <p:nvSpPr>
          <p:cNvPr id="279" name="Google Shape;279;p28"/>
          <p:cNvSpPr txBox="1"/>
          <p:nvPr>
            <p:ph idx="4294967295" type="sldNum"/>
          </p:nvPr>
        </p:nvSpPr>
        <p:spPr>
          <a:xfrm>
            <a:off x="15644284" y="6415088"/>
            <a:ext cx="6117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0" lang="en-US" sz="1800" u="none" cap="none" strike="noStrike">
                <a:solidFill>
                  <a:schemeClr val="dk1"/>
                </a:solidFill>
                <a:latin typeface="Nunito SemiBold"/>
                <a:ea typeface="Nunito SemiBold"/>
                <a:cs typeface="Nunito SemiBold"/>
                <a:sym typeface="Nunito SemiBold"/>
              </a:rPr>
              <a:t>‹#›</a:t>
            </a:fld>
            <a:endParaRPr sz="1800">
              <a:solidFill>
                <a:schemeClr val="dk1"/>
              </a:solidFill>
              <a:latin typeface="Nunito SemiBold"/>
              <a:ea typeface="Nunito SemiBold"/>
              <a:cs typeface="Nunito SemiBold"/>
              <a:sym typeface="Nunito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Export Serials from KNI System</a:t>
            </a:r>
            <a:endParaRPr/>
          </a:p>
        </p:txBody>
      </p:sp>
      <p:sp>
        <p:nvSpPr>
          <p:cNvPr id="286" name="Google Shape;286;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87" name="Google Shape;287;p29"/>
          <p:cNvSpPr txBox="1"/>
          <p:nvPr/>
        </p:nvSpPr>
        <p:spPr>
          <a:xfrm>
            <a:off x="407950" y="1334125"/>
            <a:ext cx="1929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Actors</a:t>
            </a:r>
            <a:endParaRPr>
              <a:latin typeface="Nunito SemiBold"/>
              <a:ea typeface="Nunito SemiBold"/>
              <a:cs typeface="Nunito SemiBold"/>
              <a:sym typeface="Nunito SemiBold"/>
            </a:endParaRPr>
          </a:p>
        </p:txBody>
      </p:sp>
      <p:sp>
        <p:nvSpPr>
          <p:cNvPr id="288" name="Google Shape;288;p29"/>
          <p:cNvSpPr txBox="1"/>
          <p:nvPr/>
        </p:nvSpPr>
        <p:spPr>
          <a:xfrm>
            <a:off x="2533950" y="1334125"/>
            <a:ext cx="89547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Warehouse Supervisor [</a:t>
            </a:r>
            <a:r>
              <a:rPr lang="en-US">
                <a:latin typeface="Nunito SemiBold"/>
                <a:ea typeface="Nunito SemiBold"/>
                <a:cs typeface="Nunito SemiBold"/>
                <a:sym typeface="Nunito SemiBold"/>
              </a:rPr>
              <a:t>Allan Kingoo]</a:t>
            </a:r>
            <a:endParaRPr>
              <a:latin typeface="Nunito SemiBold"/>
              <a:ea typeface="Nunito SemiBold"/>
              <a:cs typeface="Nunito SemiBold"/>
              <a:sym typeface="Nunito SemiBold"/>
            </a:endParaRPr>
          </a:p>
        </p:txBody>
      </p:sp>
      <p:sp>
        <p:nvSpPr>
          <p:cNvPr id="289" name="Google Shape;289;p29"/>
          <p:cNvSpPr txBox="1"/>
          <p:nvPr/>
        </p:nvSpPr>
        <p:spPr>
          <a:xfrm>
            <a:off x="407950" y="1927550"/>
            <a:ext cx="1929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Purpose</a:t>
            </a:r>
            <a:endParaRPr>
              <a:latin typeface="Nunito SemiBold"/>
              <a:ea typeface="Nunito SemiBold"/>
              <a:cs typeface="Nunito SemiBold"/>
              <a:sym typeface="Nunito SemiBold"/>
            </a:endParaRPr>
          </a:p>
        </p:txBody>
      </p:sp>
      <p:sp>
        <p:nvSpPr>
          <p:cNvPr id="290" name="Google Shape;290;p29"/>
          <p:cNvSpPr txBox="1"/>
          <p:nvPr/>
        </p:nvSpPr>
        <p:spPr>
          <a:xfrm>
            <a:off x="2533950" y="1927550"/>
            <a:ext cx="89547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User collects all the </a:t>
            </a:r>
            <a:r>
              <a:rPr lang="en-US">
                <a:latin typeface="Nunito SemiBold"/>
                <a:ea typeface="Nunito SemiBold"/>
                <a:cs typeface="Nunito SemiBold"/>
                <a:sym typeface="Nunito SemiBold"/>
              </a:rPr>
              <a:t>serial numbers</a:t>
            </a:r>
            <a:r>
              <a:rPr lang="en-US">
                <a:latin typeface="Nunito SemiBold"/>
                <a:ea typeface="Nunito SemiBold"/>
                <a:cs typeface="Nunito SemiBold"/>
                <a:sym typeface="Nunito SemiBold"/>
              </a:rPr>
              <a:t> </a:t>
            </a:r>
            <a:r>
              <a:rPr lang="en-US">
                <a:latin typeface="Nunito SemiBold"/>
                <a:ea typeface="Nunito SemiBold"/>
                <a:cs typeface="Nunito SemiBold"/>
                <a:sym typeface="Nunito SemiBold"/>
              </a:rPr>
              <a:t>information</a:t>
            </a:r>
            <a:r>
              <a:rPr lang="en-US">
                <a:latin typeface="Nunito SemiBold"/>
                <a:ea typeface="Nunito SemiBold"/>
                <a:cs typeface="Nunito SemiBold"/>
                <a:sym typeface="Nunito SemiBold"/>
              </a:rPr>
              <a:t> from the KNI system to Import in the KNK GRN</a:t>
            </a:r>
            <a:endParaRPr>
              <a:latin typeface="Nunito SemiBold"/>
              <a:ea typeface="Nunito SemiBold"/>
              <a:cs typeface="Nunito SemiBold"/>
              <a:sym typeface="Nunito SemiBold"/>
            </a:endParaRPr>
          </a:p>
        </p:txBody>
      </p:sp>
      <p:sp>
        <p:nvSpPr>
          <p:cNvPr id="291" name="Google Shape;291;p29"/>
          <p:cNvSpPr txBox="1"/>
          <p:nvPr/>
        </p:nvSpPr>
        <p:spPr>
          <a:xfrm>
            <a:off x="407950" y="2576100"/>
            <a:ext cx="1929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Description</a:t>
            </a:r>
            <a:endParaRPr>
              <a:latin typeface="Nunito SemiBold"/>
              <a:ea typeface="Nunito SemiBold"/>
              <a:cs typeface="Nunito SemiBold"/>
              <a:sym typeface="Nunito SemiBold"/>
            </a:endParaRPr>
          </a:p>
        </p:txBody>
      </p:sp>
      <p:sp>
        <p:nvSpPr>
          <p:cNvPr id="292" name="Google Shape;292;p29"/>
          <p:cNvSpPr txBox="1"/>
          <p:nvPr/>
        </p:nvSpPr>
        <p:spPr>
          <a:xfrm>
            <a:off x="2525875" y="2592025"/>
            <a:ext cx="8886600" cy="1734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In this process, the user needs to finalize the Sales Order and Delivery order in the KNI system which has reached the KNK warehouse.</a:t>
            </a:r>
            <a:endParaRPr>
              <a:latin typeface="Nunito SemiBold"/>
              <a:ea typeface="Nunito SemiBold"/>
              <a:cs typeface="Nunito SemiBold"/>
              <a:sym typeface="Nunito SemiBold"/>
            </a:endParaRPr>
          </a:p>
          <a:p>
            <a:pPr indent="-317500" lvl="0" marL="457200" rtl="0" algn="l">
              <a:spcBef>
                <a:spcPts val="1000"/>
              </a:spcBef>
              <a:spcAft>
                <a:spcPts val="0"/>
              </a:spcAft>
              <a:buSzPts val="1400"/>
              <a:buFont typeface="Nunito SemiBold"/>
              <a:buChar char="●"/>
            </a:pPr>
            <a:r>
              <a:rPr lang="en-US">
                <a:latin typeface="Nunito SemiBold"/>
                <a:ea typeface="Nunito SemiBold"/>
                <a:cs typeface="Nunito SemiBold"/>
                <a:sym typeface="Nunito SemiBold"/>
              </a:rPr>
              <a:t>Once the Delivery Order </a:t>
            </a:r>
            <a:r>
              <a:rPr lang="en-US">
                <a:latin typeface="Nunito SemiBold"/>
                <a:ea typeface="Nunito SemiBold"/>
                <a:cs typeface="Nunito SemiBold"/>
                <a:sym typeface="Nunito SemiBold"/>
              </a:rPr>
              <a:t>information</a:t>
            </a:r>
            <a:r>
              <a:rPr lang="en-US">
                <a:latin typeface="Nunito SemiBold"/>
                <a:ea typeface="Nunito SemiBold"/>
                <a:cs typeface="Nunito SemiBold"/>
                <a:sym typeface="Nunito SemiBold"/>
              </a:rPr>
              <a:t> is confirmed, the user can export </a:t>
            </a:r>
            <a:r>
              <a:rPr lang="en-US">
                <a:latin typeface="Nunito SemiBold"/>
                <a:ea typeface="Nunito SemiBold"/>
                <a:cs typeface="Nunito SemiBold"/>
                <a:sym typeface="Nunito SemiBold"/>
              </a:rPr>
              <a:t>the information through the predefined export template.</a:t>
            </a:r>
            <a:endParaRPr>
              <a:latin typeface="Nunito SemiBold"/>
              <a:ea typeface="Nunito SemiBold"/>
              <a:cs typeface="Nunito SemiBold"/>
              <a:sym typeface="Nunito SemiBold"/>
            </a:endParaRPr>
          </a:p>
          <a:p>
            <a:pPr indent="-317500" lvl="0" marL="457200" rtl="0" algn="l">
              <a:spcBef>
                <a:spcPts val="1000"/>
              </a:spcBef>
              <a:spcAft>
                <a:spcPts val="1000"/>
              </a:spcAft>
              <a:buSzPts val="1400"/>
              <a:buFont typeface="Nunito SemiBold"/>
              <a:buChar char="●"/>
            </a:pPr>
            <a:r>
              <a:rPr lang="en-US">
                <a:latin typeface="Nunito SemiBold"/>
                <a:ea typeface="Nunito SemiBold"/>
                <a:cs typeface="Nunito SemiBold"/>
                <a:sym typeface="Nunito SemiBold"/>
              </a:rPr>
              <a:t>In the export template, all the product serials will be fetched and the list of product serials can be used in the KNK system.</a:t>
            </a:r>
            <a:endParaRPr>
              <a:latin typeface="Nunito SemiBold"/>
              <a:ea typeface="Nunito SemiBold"/>
              <a:cs typeface="Nunito SemiBold"/>
              <a:sym typeface="Nunito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Search the Relevant Delivery Order for Export</a:t>
            </a:r>
            <a:endParaRPr/>
          </a:p>
        </p:txBody>
      </p:sp>
      <p:sp>
        <p:nvSpPr>
          <p:cNvPr id="299" name="Google Shape;299;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00" name="Google Shape;300;p30"/>
          <p:cNvSpPr txBox="1"/>
          <p:nvPr/>
        </p:nvSpPr>
        <p:spPr>
          <a:xfrm>
            <a:off x="469675" y="1081525"/>
            <a:ext cx="113679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Once the users have the Container in the Kenya they can open that and pick one serial number from the container.</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Now user need to login to the Saarus ERP system and </a:t>
            </a:r>
            <a:r>
              <a:rPr lang="en-US">
                <a:latin typeface="Nunito SemiBold"/>
                <a:ea typeface="Nunito SemiBold"/>
                <a:cs typeface="Nunito SemiBold"/>
                <a:sym typeface="Nunito SemiBold"/>
              </a:rPr>
              <a:t>navigate</a:t>
            </a:r>
            <a:r>
              <a:rPr lang="en-US">
                <a:latin typeface="Nunito SemiBold"/>
                <a:ea typeface="Nunito SemiBold"/>
                <a:cs typeface="Nunito SemiBold"/>
                <a:sym typeface="Nunito SemiBold"/>
              </a:rPr>
              <a:t> to the </a:t>
            </a:r>
            <a:r>
              <a:rPr b="1" lang="en-US">
                <a:latin typeface="Nunito"/>
                <a:ea typeface="Nunito"/>
                <a:cs typeface="Nunito"/>
                <a:sym typeface="Nunito"/>
              </a:rPr>
              <a:t>Inventory &gt; Master data &gt; Lots and Serial Number.</a:t>
            </a:r>
            <a:endParaRPr b="1">
              <a:latin typeface="Nunito"/>
              <a:ea typeface="Nunito"/>
              <a:cs typeface="Nunito"/>
              <a:sym typeface="Nunito"/>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Here, User can search for the Lot </a:t>
            </a:r>
            <a:r>
              <a:rPr lang="en-US">
                <a:latin typeface="Nunito SemiBold"/>
                <a:ea typeface="Nunito SemiBold"/>
                <a:cs typeface="Nunito SemiBold"/>
                <a:sym typeface="Nunito SemiBold"/>
              </a:rPr>
              <a:t>number, he scanned from the container. In the lot and serial Master, we have a option for updown traceability, where we can see the Delivery order reference number.</a:t>
            </a:r>
            <a:endParaRPr>
              <a:latin typeface="Nunito SemiBold"/>
              <a:ea typeface="Nunito SemiBold"/>
              <a:cs typeface="Nunito SemiBold"/>
              <a:sym typeface="Nunito SemiBold"/>
            </a:endParaRPr>
          </a:p>
        </p:txBody>
      </p:sp>
      <p:pic>
        <p:nvPicPr>
          <p:cNvPr id="301" name="Google Shape;301;p30"/>
          <p:cNvPicPr preferRelativeResize="0"/>
          <p:nvPr/>
        </p:nvPicPr>
        <p:blipFill>
          <a:blip r:embed="rId3">
            <a:alphaModFix/>
          </a:blip>
          <a:stretch>
            <a:fillRect/>
          </a:stretch>
        </p:blipFill>
        <p:spPr>
          <a:xfrm>
            <a:off x="152400" y="2280625"/>
            <a:ext cx="11887199" cy="3650193"/>
          </a:xfrm>
          <a:prstGeom prst="rect">
            <a:avLst/>
          </a:prstGeom>
          <a:noFill/>
          <a:ln>
            <a:noFill/>
          </a:ln>
        </p:spPr>
      </p:pic>
      <p:cxnSp>
        <p:nvCxnSpPr>
          <p:cNvPr id="302" name="Google Shape;302;p30"/>
          <p:cNvCxnSpPr/>
          <p:nvPr/>
        </p:nvCxnSpPr>
        <p:spPr>
          <a:xfrm>
            <a:off x="10676925" y="3695375"/>
            <a:ext cx="0" cy="691200"/>
          </a:xfrm>
          <a:prstGeom prst="straightConnector1">
            <a:avLst/>
          </a:prstGeom>
          <a:noFill/>
          <a:ln cap="flat" cmpd="sng" w="9525">
            <a:solidFill>
              <a:schemeClr val="dk2"/>
            </a:solidFill>
            <a:prstDash val="solid"/>
            <a:round/>
            <a:headEnd len="med" w="med" type="none"/>
            <a:tailEnd len="med" w="med" type="none"/>
          </a:ln>
        </p:spPr>
      </p:cxnSp>
      <p:cxnSp>
        <p:nvCxnSpPr>
          <p:cNvPr id="303" name="Google Shape;303;p30"/>
          <p:cNvCxnSpPr/>
          <p:nvPr/>
        </p:nvCxnSpPr>
        <p:spPr>
          <a:xfrm>
            <a:off x="10668075" y="3695375"/>
            <a:ext cx="1373400" cy="0"/>
          </a:xfrm>
          <a:prstGeom prst="straightConnector1">
            <a:avLst/>
          </a:prstGeom>
          <a:noFill/>
          <a:ln cap="flat" cmpd="sng" w="9525">
            <a:solidFill>
              <a:schemeClr val="dk2"/>
            </a:solidFill>
            <a:prstDash val="solid"/>
            <a:round/>
            <a:headEnd len="med" w="med" type="none"/>
            <a:tailEnd len="med" w="med" type="none"/>
          </a:ln>
        </p:spPr>
      </p:cxnSp>
      <p:cxnSp>
        <p:nvCxnSpPr>
          <p:cNvPr id="304" name="Google Shape;304;p30"/>
          <p:cNvCxnSpPr/>
          <p:nvPr/>
        </p:nvCxnSpPr>
        <p:spPr>
          <a:xfrm>
            <a:off x="10668075" y="4351125"/>
            <a:ext cx="1373400" cy="0"/>
          </a:xfrm>
          <a:prstGeom prst="straightConnector1">
            <a:avLst/>
          </a:prstGeom>
          <a:noFill/>
          <a:ln cap="flat" cmpd="sng" w="9525">
            <a:solidFill>
              <a:schemeClr val="dk2"/>
            </a:solidFill>
            <a:prstDash val="solid"/>
            <a:round/>
            <a:headEnd len="med" w="med" type="none"/>
            <a:tailEnd len="med" w="med" type="none"/>
          </a:ln>
        </p:spPr>
      </p:cxnSp>
      <p:cxnSp>
        <p:nvCxnSpPr>
          <p:cNvPr id="305" name="Google Shape;305;p30"/>
          <p:cNvCxnSpPr/>
          <p:nvPr/>
        </p:nvCxnSpPr>
        <p:spPr>
          <a:xfrm>
            <a:off x="12039600" y="3695375"/>
            <a:ext cx="0" cy="691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Search the Relevant Delivery Order for Export</a:t>
            </a:r>
            <a:endParaRPr/>
          </a:p>
        </p:txBody>
      </p:sp>
      <p:sp>
        <p:nvSpPr>
          <p:cNvPr id="312" name="Google Shape;312;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13" name="Google Shape;313;p31"/>
          <p:cNvPicPr preferRelativeResize="0"/>
          <p:nvPr/>
        </p:nvPicPr>
        <p:blipFill>
          <a:blip r:embed="rId3">
            <a:alphaModFix/>
          </a:blip>
          <a:stretch>
            <a:fillRect/>
          </a:stretch>
        </p:blipFill>
        <p:spPr>
          <a:xfrm>
            <a:off x="152400" y="2193193"/>
            <a:ext cx="11887199" cy="2889892"/>
          </a:xfrm>
          <a:prstGeom prst="rect">
            <a:avLst/>
          </a:prstGeom>
          <a:noFill/>
          <a:ln>
            <a:noFill/>
          </a:ln>
        </p:spPr>
      </p:pic>
      <p:sp>
        <p:nvSpPr>
          <p:cNvPr id="314" name="Google Shape;314;p31"/>
          <p:cNvSpPr txBox="1"/>
          <p:nvPr/>
        </p:nvSpPr>
        <p:spPr>
          <a:xfrm>
            <a:off x="363350" y="1276450"/>
            <a:ext cx="115983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As shown in the Image below, User have found the Delivery Order which we needs to Export the serials from.</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Now the user can </a:t>
            </a:r>
            <a:r>
              <a:rPr lang="en-US">
                <a:latin typeface="Nunito SemiBold"/>
                <a:ea typeface="Nunito SemiBold"/>
                <a:cs typeface="Nunito SemiBold"/>
                <a:sym typeface="Nunito SemiBold"/>
              </a:rPr>
              <a:t>navigate</a:t>
            </a:r>
            <a:r>
              <a:rPr lang="en-US">
                <a:latin typeface="Nunito SemiBold"/>
                <a:ea typeface="Nunito SemiBold"/>
                <a:cs typeface="Nunito SemiBold"/>
                <a:sym typeface="Nunito SemiBold"/>
              </a:rPr>
              <a:t> to</a:t>
            </a:r>
            <a:r>
              <a:rPr b="1" lang="en-US">
                <a:latin typeface="Nunito"/>
                <a:ea typeface="Nunito"/>
                <a:cs typeface="Nunito"/>
                <a:sym typeface="Nunito"/>
              </a:rPr>
              <a:t> </a:t>
            </a:r>
            <a:r>
              <a:rPr b="1" lang="en-US">
                <a:latin typeface="Nunito"/>
                <a:ea typeface="Nunito"/>
                <a:cs typeface="Nunito"/>
                <a:sym typeface="Nunito"/>
              </a:rPr>
              <a:t>Inventory</a:t>
            </a:r>
            <a:r>
              <a:rPr b="1" lang="en-US">
                <a:latin typeface="Nunito"/>
                <a:ea typeface="Nunito"/>
                <a:cs typeface="Nunito"/>
                <a:sym typeface="Nunito"/>
              </a:rPr>
              <a:t> &gt; Operations &gt; Transfers </a:t>
            </a:r>
            <a:r>
              <a:rPr lang="en-US">
                <a:latin typeface="Nunito SemiBold"/>
                <a:ea typeface="Nunito SemiBold"/>
                <a:cs typeface="Nunito SemiBold"/>
                <a:sym typeface="Nunito SemiBold"/>
              </a:rPr>
              <a:t>and search for the Delivery order and Export the Serials [As shown in the next slide].</a:t>
            </a:r>
            <a:endParaRPr>
              <a:latin typeface="Nunito SemiBold"/>
              <a:ea typeface="Nunito SemiBold"/>
              <a:cs typeface="Nunito SemiBold"/>
              <a:sym typeface="Nunit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Export Serials from KNI System</a:t>
            </a:r>
            <a:endParaRPr/>
          </a:p>
        </p:txBody>
      </p:sp>
      <p:sp>
        <p:nvSpPr>
          <p:cNvPr id="321" name="Google Shape;321;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22" name="Google Shape;322;p32"/>
          <p:cNvPicPr preferRelativeResize="0"/>
          <p:nvPr/>
        </p:nvPicPr>
        <p:blipFill>
          <a:blip r:embed="rId3">
            <a:alphaModFix/>
          </a:blip>
          <a:stretch>
            <a:fillRect/>
          </a:stretch>
        </p:blipFill>
        <p:spPr>
          <a:xfrm>
            <a:off x="401025" y="1027751"/>
            <a:ext cx="10683651" cy="2546925"/>
          </a:xfrm>
          <a:prstGeom prst="rect">
            <a:avLst/>
          </a:prstGeom>
          <a:noFill/>
          <a:ln>
            <a:noFill/>
          </a:ln>
        </p:spPr>
      </p:pic>
      <p:sp>
        <p:nvSpPr>
          <p:cNvPr id="323" name="Google Shape;323;p32"/>
          <p:cNvSpPr txBox="1"/>
          <p:nvPr/>
        </p:nvSpPr>
        <p:spPr>
          <a:xfrm>
            <a:off x="476100" y="3993175"/>
            <a:ext cx="11101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Once the user clicks on the export button, the following window will appear and the user can select the predefined template “For Export” and download the required sheet.</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The columns are already listed in the template so no efforts required at this step. [Columns shown in the screen is next slide]</a:t>
            </a:r>
            <a:endParaRPr>
              <a:latin typeface="Nunito SemiBold"/>
              <a:ea typeface="Nunito SemiBold"/>
              <a:cs typeface="Nunito SemiBold"/>
              <a:sym typeface="Nunito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Export Serials from KNI System</a:t>
            </a:r>
            <a:endParaRPr/>
          </a:p>
        </p:txBody>
      </p:sp>
      <p:sp>
        <p:nvSpPr>
          <p:cNvPr id="330" name="Google Shape;330;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31" name="Google Shape;331;p33"/>
          <p:cNvPicPr preferRelativeResize="0"/>
          <p:nvPr/>
        </p:nvPicPr>
        <p:blipFill>
          <a:blip r:embed="rId3">
            <a:alphaModFix/>
          </a:blip>
          <a:stretch>
            <a:fillRect/>
          </a:stretch>
        </p:blipFill>
        <p:spPr>
          <a:xfrm>
            <a:off x="1313625" y="1000428"/>
            <a:ext cx="8891449" cy="5001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3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37" name="Google Shape;337;p34"/>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Activities</a:t>
            </a:r>
            <a:endParaRPr/>
          </a:p>
        </p:txBody>
      </p:sp>
      <p:sp>
        <p:nvSpPr>
          <p:cNvPr id="338" name="Google Shape;338;p34"/>
          <p:cNvSpPr txBox="1"/>
          <p:nvPr>
            <p:ph idx="1" type="subTitle"/>
          </p:nvPr>
        </p:nvSpPr>
        <p:spPr>
          <a:xfrm>
            <a:off x="6740525" y="3812981"/>
            <a:ext cx="5095800" cy="157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Create Purchase Order</a:t>
            </a:r>
            <a:endParaRPr/>
          </a:p>
          <a:p>
            <a:pPr indent="0" lvl="0" marL="0" rtl="0" algn="l">
              <a:lnSpc>
                <a:spcPct val="90000"/>
              </a:lnSpc>
              <a:spcBef>
                <a:spcPts val="0"/>
              </a:spcBef>
              <a:spcAft>
                <a:spcPts val="0"/>
              </a:spcAft>
              <a:buClr>
                <a:schemeClr val="dk1"/>
              </a:buClr>
              <a:buSzPts val="2400"/>
              <a:buNone/>
            </a:pPr>
            <a:r>
              <a:rPr lang="en-US"/>
              <a:t>Approve Purchase Order</a:t>
            </a:r>
            <a:endParaRPr/>
          </a:p>
          <a:p>
            <a:pPr indent="0" lvl="0" marL="0" rtl="0" algn="l">
              <a:lnSpc>
                <a:spcPct val="90000"/>
              </a:lnSpc>
              <a:spcBef>
                <a:spcPts val="0"/>
              </a:spcBef>
              <a:spcAft>
                <a:spcPts val="0"/>
              </a:spcAft>
              <a:buClr>
                <a:schemeClr val="dk1"/>
              </a:buClr>
              <a:buSzPts val="2400"/>
              <a:buNone/>
            </a:pPr>
            <a:r>
              <a:rPr lang="en-US"/>
              <a:t>Export Serials from KNI</a:t>
            </a:r>
            <a:endParaRPr/>
          </a:p>
          <a:p>
            <a:pPr indent="0" lvl="0" marL="0" rtl="0" algn="l">
              <a:lnSpc>
                <a:spcPct val="90000"/>
              </a:lnSpc>
              <a:spcBef>
                <a:spcPts val="0"/>
              </a:spcBef>
              <a:spcAft>
                <a:spcPts val="0"/>
              </a:spcAft>
              <a:buClr>
                <a:schemeClr val="dk1"/>
              </a:buClr>
              <a:buSzPts val="2400"/>
              <a:buNone/>
            </a:pPr>
            <a:r>
              <a:rPr b="1" lang="en-US">
                <a:highlight>
                  <a:srgbClr val="FFFF00"/>
                </a:highlight>
              </a:rPr>
              <a:t>Import Serials to KNK</a:t>
            </a:r>
            <a:endParaRPr b="1">
              <a:highlight>
                <a:srgbClr val="FFFF00"/>
              </a:highlight>
            </a:endParaRPr>
          </a:p>
          <a:p>
            <a:pPr indent="0" lvl="0" marL="0" rtl="0" algn="l">
              <a:lnSpc>
                <a:spcPct val="90000"/>
              </a:lnSpc>
              <a:spcBef>
                <a:spcPts val="0"/>
              </a:spcBef>
              <a:spcAft>
                <a:spcPts val="0"/>
              </a:spcAft>
              <a:buClr>
                <a:schemeClr val="dk1"/>
              </a:buClr>
              <a:buSzPts val="2400"/>
              <a:buNone/>
            </a:pPr>
            <a:r>
              <a:rPr lang="en-US"/>
              <a:t>Validate Serials</a:t>
            </a:r>
            <a:endParaRPr/>
          </a:p>
        </p:txBody>
      </p:sp>
      <p:sp>
        <p:nvSpPr>
          <p:cNvPr id="339" name="Google Shape;339;p34"/>
          <p:cNvSpPr txBox="1"/>
          <p:nvPr>
            <p:ph idx="4294967295" type="sldNum"/>
          </p:nvPr>
        </p:nvSpPr>
        <p:spPr>
          <a:xfrm>
            <a:off x="15644284" y="6415088"/>
            <a:ext cx="6117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0" lang="en-US" sz="1800" u="none" cap="none" strike="noStrike">
                <a:solidFill>
                  <a:schemeClr val="dk1"/>
                </a:solidFill>
                <a:latin typeface="Nunito SemiBold"/>
                <a:ea typeface="Nunito SemiBold"/>
                <a:cs typeface="Nunito SemiBold"/>
                <a:sym typeface="Nunito SemiBold"/>
              </a:rPr>
              <a:t>‹#›</a:t>
            </a:fld>
            <a:endParaRPr sz="1800">
              <a:solidFill>
                <a:schemeClr val="dk1"/>
              </a:solidFill>
              <a:latin typeface="Nunito SemiBold"/>
              <a:ea typeface="Nunito SemiBold"/>
              <a:cs typeface="Nunito SemiBold"/>
              <a:sym typeface="Nunit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Import Serials to KNK</a:t>
            </a:r>
            <a:endParaRPr/>
          </a:p>
        </p:txBody>
      </p:sp>
      <p:sp>
        <p:nvSpPr>
          <p:cNvPr id="346" name="Google Shape;346;p3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47" name="Google Shape;347;p35"/>
          <p:cNvSpPr txBox="1"/>
          <p:nvPr/>
        </p:nvSpPr>
        <p:spPr>
          <a:xfrm>
            <a:off x="407950" y="1334125"/>
            <a:ext cx="1929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Actors</a:t>
            </a:r>
            <a:endParaRPr>
              <a:latin typeface="Nunito SemiBold"/>
              <a:ea typeface="Nunito SemiBold"/>
              <a:cs typeface="Nunito SemiBold"/>
              <a:sym typeface="Nunito SemiBold"/>
            </a:endParaRPr>
          </a:p>
        </p:txBody>
      </p:sp>
      <p:sp>
        <p:nvSpPr>
          <p:cNvPr id="348" name="Google Shape;348;p35"/>
          <p:cNvSpPr txBox="1"/>
          <p:nvPr/>
        </p:nvSpPr>
        <p:spPr>
          <a:xfrm>
            <a:off x="2533950" y="1334125"/>
            <a:ext cx="89547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Warehouse Supervisor [Allan Kingoo]</a:t>
            </a:r>
            <a:endParaRPr>
              <a:latin typeface="Nunito SemiBold"/>
              <a:ea typeface="Nunito SemiBold"/>
              <a:cs typeface="Nunito SemiBold"/>
              <a:sym typeface="Nunito SemiBold"/>
            </a:endParaRPr>
          </a:p>
        </p:txBody>
      </p:sp>
      <p:sp>
        <p:nvSpPr>
          <p:cNvPr id="349" name="Google Shape;349;p35"/>
          <p:cNvSpPr txBox="1"/>
          <p:nvPr/>
        </p:nvSpPr>
        <p:spPr>
          <a:xfrm>
            <a:off x="407950" y="1927550"/>
            <a:ext cx="1929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Purpose</a:t>
            </a:r>
            <a:endParaRPr>
              <a:latin typeface="Nunito SemiBold"/>
              <a:ea typeface="Nunito SemiBold"/>
              <a:cs typeface="Nunito SemiBold"/>
              <a:sym typeface="Nunito SemiBold"/>
            </a:endParaRPr>
          </a:p>
        </p:txBody>
      </p:sp>
      <p:sp>
        <p:nvSpPr>
          <p:cNvPr id="350" name="Google Shape;350;p35"/>
          <p:cNvSpPr txBox="1"/>
          <p:nvPr/>
        </p:nvSpPr>
        <p:spPr>
          <a:xfrm>
            <a:off x="2533950" y="1927550"/>
            <a:ext cx="89547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User to import all the </a:t>
            </a:r>
            <a:r>
              <a:rPr lang="en-US">
                <a:latin typeface="Nunito SemiBold"/>
                <a:ea typeface="Nunito SemiBold"/>
                <a:cs typeface="Nunito SemiBold"/>
                <a:sym typeface="Nunito SemiBold"/>
              </a:rPr>
              <a:t>serial</a:t>
            </a:r>
            <a:r>
              <a:rPr lang="en-US">
                <a:latin typeface="Nunito SemiBold"/>
                <a:ea typeface="Nunito SemiBold"/>
                <a:cs typeface="Nunito SemiBold"/>
                <a:sym typeface="Nunito SemiBold"/>
              </a:rPr>
              <a:t> data, exported from the KNI system,  to the KNK System</a:t>
            </a:r>
            <a:endParaRPr>
              <a:latin typeface="Nunito SemiBold"/>
              <a:ea typeface="Nunito SemiBold"/>
              <a:cs typeface="Nunito SemiBold"/>
              <a:sym typeface="Nunito SemiBold"/>
            </a:endParaRPr>
          </a:p>
        </p:txBody>
      </p:sp>
      <p:sp>
        <p:nvSpPr>
          <p:cNvPr id="351" name="Google Shape;351;p35"/>
          <p:cNvSpPr txBox="1"/>
          <p:nvPr/>
        </p:nvSpPr>
        <p:spPr>
          <a:xfrm>
            <a:off x="407950" y="2576100"/>
            <a:ext cx="1929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Description</a:t>
            </a:r>
            <a:endParaRPr>
              <a:latin typeface="Nunito SemiBold"/>
              <a:ea typeface="Nunito SemiBold"/>
              <a:cs typeface="Nunito SemiBold"/>
              <a:sym typeface="Nunito SemiBold"/>
            </a:endParaRPr>
          </a:p>
        </p:txBody>
      </p:sp>
      <p:sp>
        <p:nvSpPr>
          <p:cNvPr id="352" name="Google Shape;352;p35"/>
          <p:cNvSpPr txBox="1"/>
          <p:nvPr/>
        </p:nvSpPr>
        <p:spPr>
          <a:xfrm>
            <a:off x="2525875" y="2592025"/>
            <a:ext cx="8886600" cy="2077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Once the data from the KNI system is exported, the user can find the Purchase Order created in the KNK system, respective to the Sales order [In KNI].</a:t>
            </a:r>
            <a:endParaRPr>
              <a:latin typeface="Nunito SemiBold"/>
              <a:ea typeface="Nunito SemiBold"/>
              <a:cs typeface="Nunito SemiBold"/>
              <a:sym typeface="Nunito SemiBold"/>
            </a:endParaRPr>
          </a:p>
          <a:p>
            <a:pPr indent="-317500" lvl="0" marL="457200" rtl="0" algn="l">
              <a:spcBef>
                <a:spcPts val="1000"/>
              </a:spcBef>
              <a:spcAft>
                <a:spcPts val="0"/>
              </a:spcAft>
              <a:buSzPts val="1400"/>
              <a:buFont typeface="Nunito SemiBold"/>
              <a:buChar char="●"/>
            </a:pPr>
            <a:r>
              <a:rPr lang="en-US">
                <a:latin typeface="Nunito SemiBold"/>
                <a:ea typeface="Nunito SemiBold"/>
                <a:cs typeface="Nunito SemiBold"/>
                <a:sym typeface="Nunito SemiBold"/>
              </a:rPr>
              <a:t>Form the Purchase Order in the KNK system, the user can export the Incoming </a:t>
            </a:r>
            <a:r>
              <a:rPr lang="en-US">
                <a:latin typeface="Nunito SemiBold"/>
                <a:ea typeface="Nunito SemiBold"/>
                <a:cs typeface="Nunito SemiBold"/>
                <a:sym typeface="Nunito SemiBold"/>
              </a:rPr>
              <a:t>shipment</a:t>
            </a:r>
            <a:r>
              <a:rPr lang="en-US">
                <a:latin typeface="Nunito SemiBold"/>
                <a:ea typeface="Nunito SemiBold"/>
                <a:cs typeface="Nunito SemiBold"/>
                <a:sym typeface="Nunito SemiBold"/>
              </a:rPr>
              <a:t> details from the pre-defined template in the KNK system.</a:t>
            </a:r>
            <a:endParaRPr>
              <a:latin typeface="Nunito SemiBold"/>
              <a:ea typeface="Nunito SemiBold"/>
              <a:cs typeface="Nunito SemiBold"/>
              <a:sym typeface="Nunito SemiBold"/>
            </a:endParaRPr>
          </a:p>
          <a:p>
            <a:pPr indent="-317500" lvl="0" marL="457200" rtl="0" algn="l">
              <a:spcBef>
                <a:spcPts val="1000"/>
              </a:spcBef>
              <a:spcAft>
                <a:spcPts val="0"/>
              </a:spcAft>
              <a:buSzPts val="1400"/>
              <a:buFont typeface="Nunito SemiBold"/>
              <a:buChar char="●"/>
            </a:pPr>
            <a:r>
              <a:rPr lang="en-US">
                <a:latin typeface="Nunito SemiBold"/>
                <a:ea typeface="Nunito SemiBold"/>
                <a:cs typeface="Nunito SemiBold"/>
                <a:sym typeface="Nunito SemiBold"/>
              </a:rPr>
              <a:t>In the incoming shipment </a:t>
            </a:r>
            <a:r>
              <a:rPr lang="en-US">
                <a:latin typeface="Nunito SemiBold"/>
                <a:ea typeface="Nunito SemiBold"/>
                <a:cs typeface="Nunito SemiBold"/>
                <a:sym typeface="Nunito SemiBold"/>
              </a:rPr>
              <a:t>template, the user needs to copy-paste all the product serials exported from the KNI system.</a:t>
            </a:r>
            <a:endParaRPr>
              <a:latin typeface="Nunito SemiBold"/>
              <a:ea typeface="Nunito SemiBold"/>
              <a:cs typeface="Nunito SemiBold"/>
              <a:sym typeface="Nunito SemiBold"/>
            </a:endParaRPr>
          </a:p>
          <a:p>
            <a:pPr indent="-317500" lvl="0" marL="457200" rtl="0" algn="l">
              <a:spcBef>
                <a:spcPts val="1000"/>
              </a:spcBef>
              <a:spcAft>
                <a:spcPts val="1000"/>
              </a:spcAft>
              <a:buSzPts val="1400"/>
              <a:buFont typeface="Nunito SemiBold"/>
              <a:buChar char="●"/>
            </a:pPr>
            <a:r>
              <a:rPr lang="en-US">
                <a:latin typeface="Nunito SemiBold"/>
                <a:ea typeface="Nunito SemiBold"/>
                <a:cs typeface="Nunito SemiBold"/>
                <a:sym typeface="Nunito SemiBold"/>
              </a:rPr>
              <a:t>Once this process is done User can import the same sheet in the KNK system. </a:t>
            </a:r>
            <a:endParaRPr>
              <a:latin typeface="Nunito SemiBold"/>
              <a:ea typeface="Nunito SemiBold"/>
              <a:cs typeface="Nunito SemiBold"/>
              <a:sym typeface="Nunito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Import Serials to KNK</a:t>
            </a:r>
            <a:endParaRPr/>
          </a:p>
        </p:txBody>
      </p:sp>
      <p:sp>
        <p:nvSpPr>
          <p:cNvPr id="359" name="Google Shape;359;p3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60" name="Google Shape;360;p36"/>
          <p:cNvSpPr txBox="1"/>
          <p:nvPr/>
        </p:nvSpPr>
        <p:spPr>
          <a:xfrm>
            <a:off x="437200" y="1093675"/>
            <a:ext cx="1133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For import, we need to export the CSV file of the GRN [In KNK], from the </a:t>
            </a:r>
            <a:r>
              <a:rPr lang="en-US">
                <a:latin typeface="Nunito SemiBold"/>
                <a:ea typeface="Nunito SemiBold"/>
                <a:cs typeface="Nunito SemiBold"/>
                <a:sym typeface="Nunito SemiBold"/>
              </a:rPr>
              <a:t>pre-created</a:t>
            </a:r>
            <a:r>
              <a:rPr lang="en-US">
                <a:latin typeface="Nunito SemiBold"/>
                <a:ea typeface="Nunito SemiBold"/>
                <a:cs typeface="Nunito SemiBold"/>
                <a:sym typeface="Nunito SemiBold"/>
              </a:rPr>
              <a:t> </a:t>
            </a:r>
            <a:r>
              <a:rPr lang="en-US">
                <a:latin typeface="Nunito SemiBold"/>
                <a:ea typeface="Nunito SemiBold"/>
                <a:cs typeface="Nunito SemiBold"/>
                <a:sym typeface="Nunito SemiBold"/>
              </a:rPr>
              <a:t>template in the KNK System. the template will have the following columns as shown in the screen below:</a:t>
            </a:r>
            <a:r>
              <a:rPr lang="en-US">
                <a:latin typeface="Nunito SemiBold"/>
                <a:ea typeface="Nunito SemiBold"/>
                <a:cs typeface="Nunito SemiBold"/>
                <a:sym typeface="Nunito SemiBold"/>
              </a:rPr>
              <a:t> </a:t>
            </a:r>
            <a:endParaRPr>
              <a:latin typeface="Nunito SemiBold"/>
              <a:ea typeface="Nunito SemiBold"/>
              <a:cs typeface="Nunito SemiBold"/>
              <a:sym typeface="Nunito SemiBold"/>
            </a:endParaRPr>
          </a:p>
        </p:txBody>
      </p:sp>
      <p:pic>
        <p:nvPicPr>
          <p:cNvPr id="361" name="Google Shape;361;p36"/>
          <p:cNvPicPr preferRelativeResize="0"/>
          <p:nvPr/>
        </p:nvPicPr>
        <p:blipFill>
          <a:blip r:embed="rId3">
            <a:alphaModFix/>
          </a:blip>
          <a:stretch>
            <a:fillRect/>
          </a:stretch>
        </p:blipFill>
        <p:spPr>
          <a:xfrm>
            <a:off x="1737125" y="1848000"/>
            <a:ext cx="7324725" cy="2352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Import Serials to KNK</a:t>
            </a:r>
            <a:endParaRPr/>
          </a:p>
        </p:txBody>
      </p:sp>
      <p:sp>
        <p:nvSpPr>
          <p:cNvPr id="368" name="Google Shape;368;p3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69" name="Google Shape;369;p37"/>
          <p:cNvPicPr preferRelativeResize="0"/>
          <p:nvPr/>
        </p:nvPicPr>
        <p:blipFill>
          <a:blip r:embed="rId3">
            <a:alphaModFix/>
          </a:blip>
          <a:stretch>
            <a:fillRect/>
          </a:stretch>
        </p:blipFill>
        <p:spPr>
          <a:xfrm>
            <a:off x="802400" y="2367768"/>
            <a:ext cx="9620250" cy="742950"/>
          </a:xfrm>
          <a:prstGeom prst="rect">
            <a:avLst/>
          </a:prstGeom>
          <a:noFill/>
          <a:ln>
            <a:noFill/>
          </a:ln>
        </p:spPr>
      </p:pic>
      <p:sp>
        <p:nvSpPr>
          <p:cNvPr id="370" name="Google Shape;370;p37"/>
          <p:cNvSpPr txBox="1"/>
          <p:nvPr/>
        </p:nvSpPr>
        <p:spPr>
          <a:xfrm>
            <a:off x="726125" y="3664000"/>
            <a:ext cx="962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once the user copies all the data in this sheet, it will be ready to be imported back to the system.</a:t>
            </a:r>
            <a:endParaRPr>
              <a:latin typeface="Nunito SemiBold"/>
              <a:ea typeface="Nunito SemiBold"/>
              <a:cs typeface="Nunito SemiBold"/>
              <a:sym typeface="Nunito SemiBold"/>
            </a:endParaRPr>
          </a:p>
        </p:txBody>
      </p:sp>
      <p:pic>
        <p:nvPicPr>
          <p:cNvPr id="371" name="Google Shape;371;p37"/>
          <p:cNvPicPr preferRelativeResize="0"/>
          <p:nvPr/>
        </p:nvPicPr>
        <p:blipFill>
          <a:blip r:embed="rId4">
            <a:alphaModFix/>
          </a:blip>
          <a:stretch>
            <a:fillRect/>
          </a:stretch>
        </p:blipFill>
        <p:spPr>
          <a:xfrm>
            <a:off x="765075" y="4295675"/>
            <a:ext cx="9581376" cy="1861883"/>
          </a:xfrm>
          <a:prstGeom prst="rect">
            <a:avLst/>
          </a:prstGeom>
          <a:noFill/>
          <a:ln>
            <a:noFill/>
          </a:ln>
        </p:spPr>
      </p:pic>
      <p:sp>
        <p:nvSpPr>
          <p:cNvPr id="372" name="Google Shape;372;p37"/>
          <p:cNvSpPr txBox="1"/>
          <p:nvPr/>
        </p:nvSpPr>
        <p:spPr>
          <a:xfrm>
            <a:off x="711675" y="1234038"/>
            <a:ext cx="1129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once we export the sheet, it will look like the sheet in the screen below:</a:t>
            </a:r>
            <a:endParaRPr>
              <a:latin typeface="Nunito SemiBold"/>
              <a:ea typeface="Nunito SemiBold"/>
              <a:cs typeface="Nunito SemiBold"/>
              <a:sym typeface="Nunito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2" name="Google Shape;172;p20"/>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100"/>
              <a:t>Agenda</a:t>
            </a:r>
            <a:endParaRPr sz="3100"/>
          </a:p>
        </p:txBody>
      </p:sp>
      <p:sp>
        <p:nvSpPr>
          <p:cNvPr id="173" name="Google Shape;173;p20"/>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lnSpc>
                <a:spcPct val="100000"/>
              </a:lnSpc>
              <a:spcBef>
                <a:spcPts val="1000"/>
              </a:spcBef>
              <a:spcAft>
                <a:spcPts val="0"/>
              </a:spcAft>
              <a:buClr>
                <a:schemeClr val="dk1"/>
              </a:buClr>
              <a:buSzPts val="1100"/>
              <a:buFont typeface="Arial"/>
              <a:buNone/>
            </a:pPr>
            <a:r>
              <a:rPr lang="en-US" sz="2000">
                <a:latin typeface="Nunito SemiBold"/>
                <a:ea typeface="Nunito SemiBold"/>
                <a:cs typeface="Nunito SemiBold"/>
                <a:sym typeface="Nunito SemiBold"/>
              </a:rPr>
              <a:t>To provide step-wise GRN execution process in KNK system.</a:t>
            </a:r>
            <a:endParaRPr sz="2000">
              <a:latin typeface="Nunito SemiBold"/>
              <a:ea typeface="Nunito SemiBold"/>
              <a:cs typeface="Nunito SemiBold"/>
              <a:sym typeface="Nunito SemiBold"/>
            </a:endParaRPr>
          </a:p>
          <a:p>
            <a:pPr indent="0" lvl="0" marL="0" rtl="0" algn="l">
              <a:spcBef>
                <a:spcPts val="10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Import Serials to KNK</a:t>
            </a:r>
            <a:endParaRPr/>
          </a:p>
        </p:txBody>
      </p:sp>
      <p:sp>
        <p:nvSpPr>
          <p:cNvPr id="379" name="Google Shape;379;p3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80" name="Google Shape;380;p38"/>
          <p:cNvSpPr txBox="1"/>
          <p:nvPr/>
        </p:nvSpPr>
        <p:spPr>
          <a:xfrm>
            <a:off x="423550" y="1175650"/>
            <a:ext cx="1130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To import the sheet ,we need to click on the import </a:t>
            </a:r>
            <a:r>
              <a:rPr lang="en-US">
                <a:latin typeface="Nunito SemiBold"/>
                <a:ea typeface="Nunito SemiBold"/>
                <a:cs typeface="Nunito SemiBold"/>
                <a:sym typeface="Nunito SemiBold"/>
              </a:rPr>
              <a:t>button</a:t>
            </a:r>
            <a:r>
              <a:rPr lang="en-US">
                <a:latin typeface="Nunito SemiBold"/>
                <a:ea typeface="Nunito SemiBold"/>
                <a:cs typeface="Nunito SemiBold"/>
                <a:sym typeface="Nunito SemiBold"/>
              </a:rPr>
              <a:t> on the GRN / </a:t>
            </a:r>
            <a:r>
              <a:rPr lang="en-US">
                <a:latin typeface="Nunito SemiBold"/>
                <a:ea typeface="Nunito SemiBold"/>
                <a:cs typeface="Nunito SemiBold"/>
                <a:sym typeface="Nunito SemiBold"/>
              </a:rPr>
              <a:t>Incoming</a:t>
            </a:r>
            <a:r>
              <a:rPr lang="en-US">
                <a:latin typeface="Nunito SemiBold"/>
                <a:ea typeface="Nunito SemiBold"/>
                <a:cs typeface="Nunito SemiBold"/>
                <a:sym typeface="Nunito SemiBold"/>
              </a:rPr>
              <a:t> shipment list view, then load the file and click on the </a:t>
            </a:r>
            <a:r>
              <a:rPr lang="en-US">
                <a:latin typeface="Nunito SemiBold"/>
                <a:ea typeface="Nunito SemiBold"/>
                <a:cs typeface="Nunito SemiBold"/>
                <a:sym typeface="Nunito SemiBold"/>
              </a:rPr>
              <a:t>import</a:t>
            </a:r>
            <a:r>
              <a:rPr lang="en-US">
                <a:latin typeface="Nunito SemiBold"/>
                <a:ea typeface="Nunito SemiBold"/>
                <a:cs typeface="Nunito SemiBold"/>
                <a:sym typeface="Nunito SemiBold"/>
              </a:rPr>
              <a:t> button.</a:t>
            </a:r>
            <a:endParaRPr>
              <a:latin typeface="Nunito SemiBold"/>
              <a:ea typeface="Nunito SemiBold"/>
              <a:cs typeface="Nunito SemiBold"/>
              <a:sym typeface="Nunito SemiBold"/>
            </a:endParaRPr>
          </a:p>
        </p:txBody>
      </p:sp>
      <p:pic>
        <p:nvPicPr>
          <p:cNvPr id="381" name="Google Shape;381;p38"/>
          <p:cNvPicPr preferRelativeResize="0"/>
          <p:nvPr/>
        </p:nvPicPr>
        <p:blipFill>
          <a:blip r:embed="rId3">
            <a:alphaModFix/>
          </a:blip>
          <a:stretch>
            <a:fillRect/>
          </a:stretch>
        </p:blipFill>
        <p:spPr>
          <a:xfrm>
            <a:off x="835475" y="1930800"/>
            <a:ext cx="8618225" cy="4309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3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87" name="Google Shape;387;p3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Activities</a:t>
            </a:r>
            <a:endParaRPr/>
          </a:p>
        </p:txBody>
      </p:sp>
      <p:sp>
        <p:nvSpPr>
          <p:cNvPr id="388" name="Google Shape;388;p39"/>
          <p:cNvSpPr txBox="1"/>
          <p:nvPr>
            <p:ph idx="1" type="subTitle"/>
          </p:nvPr>
        </p:nvSpPr>
        <p:spPr>
          <a:xfrm>
            <a:off x="6740525" y="3812981"/>
            <a:ext cx="5095800" cy="157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Create Purchase Order</a:t>
            </a:r>
            <a:endParaRPr/>
          </a:p>
          <a:p>
            <a:pPr indent="0" lvl="0" marL="0" rtl="0" algn="l">
              <a:lnSpc>
                <a:spcPct val="90000"/>
              </a:lnSpc>
              <a:spcBef>
                <a:spcPts val="0"/>
              </a:spcBef>
              <a:spcAft>
                <a:spcPts val="0"/>
              </a:spcAft>
              <a:buClr>
                <a:schemeClr val="dk1"/>
              </a:buClr>
              <a:buSzPts val="2400"/>
              <a:buNone/>
            </a:pPr>
            <a:r>
              <a:rPr lang="en-US"/>
              <a:t>Approve Purchase Order</a:t>
            </a:r>
            <a:endParaRPr/>
          </a:p>
          <a:p>
            <a:pPr indent="0" lvl="0" marL="0" rtl="0" algn="l">
              <a:lnSpc>
                <a:spcPct val="90000"/>
              </a:lnSpc>
              <a:spcBef>
                <a:spcPts val="0"/>
              </a:spcBef>
              <a:spcAft>
                <a:spcPts val="0"/>
              </a:spcAft>
              <a:buClr>
                <a:schemeClr val="dk1"/>
              </a:buClr>
              <a:buSzPts val="2400"/>
              <a:buNone/>
            </a:pPr>
            <a:r>
              <a:rPr lang="en-US"/>
              <a:t>Export Serials from KNI</a:t>
            </a:r>
            <a:endParaRPr/>
          </a:p>
          <a:p>
            <a:pPr indent="0" lvl="0" marL="0" rtl="0" algn="l">
              <a:lnSpc>
                <a:spcPct val="90000"/>
              </a:lnSpc>
              <a:spcBef>
                <a:spcPts val="0"/>
              </a:spcBef>
              <a:spcAft>
                <a:spcPts val="0"/>
              </a:spcAft>
              <a:buClr>
                <a:schemeClr val="dk1"/>
              </a:buClr>
              <a:buSzPts val="2400"/>
              <a:buNone/>
            </a:pPr>
            <a:r>
              <a:rPr lang="en-US">
                <a:highlight>
                  <a:srgbClr val="FFFFFF"/>
                </a:highlight>
              </a:rPr>
              <a:t>Import Serials to KNK</a:t>
            </a:r>
            <a:endParaRPr>
              <a:highlight>
                <a:srgbClr val="FFFFFF"/>
              </a:highlight>
            </a:endParaRPr>
          </a:p>
          <a:p>
            <a:pPr indent="0" lvl="0" marL="0" rtl="0" algn="l">
              <a:lnSpc>
                <a:spcPct val="90000"/>
              </a:lnSpc>
              <a:spcBef>
                <a:spcPts val="0"/>
              </a:spcBef>
              <a:spcAft>
                <a:spcPts val="0"/>
              </a:spcAft>
              <a:buClr>
                <a:schemeClr val="dk1"/>
              </a:buClr>
              <a:buSzPts val="2400"/>
              <a:buNone/>
            </a:pPr>
            <a:r>
              <a:rPr b="1" lang="en-US">
                <a:highlight>
                  <a:srgbClr val="FFFF00"/>
                </a:highlight>
              </a:rPr>
              <a:t>Validate Serials</a:t>
            </a:r>
            <a:endParaRPr b="1">
              <a:highlight>
                <a:srgbClr val="FFFF00"/>
              </a:highlight>
            </a:endParaRPr>
          </a:p>
        </p:txBody>
      </p:sp>
      <p:sp>
        <p:nvSpPr>
          <p:cNvPr id="389" name="Google Shape;389;p39"/>
          <p:cNvSpPr txBox="1"/>
          <p:nvPr>
            <p:ph idx="4294967295" type="sldNum"/>
          </p:nvPr>
        </p:nvSpPr>
        <p:spPr>
          <a:xfrm>
            <a:off x="15644284" y="6415088"/>
            <a:ext cx="6117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0" lang="en-US" sz="1800" u="none" cap="none" strike="noStrike">
                <a:solidFill>
                  <a:schemeClr val="dk1"/>
                </a:solidFill>
                <a:latin typeface="Nunito SemiBold"/>
                <a:ea typeface="Nunito SemiBold"/>
                <a:cs typeface="Nunito SemiBold"/>
                <a:sym typeface="Nunito SemiBold"/>
              </a:rPr>
              <a:t>‹#›</a:t>
            </a:fld>
            <a:endParaRPr sz="1800">
              <a:solidFill>
                <a:schemeClr val="dk1"/>
              </a:solidFill>
              <a:latin typeface="Nunito SemiBold"/>
              <a:ea typeface="Nunito SemiBold"/>
              <a:cs typeface="Nunito SemiBold"/>
              <a:sym typeface="Nunito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Validate</a:t>
            </a:r>
            <a:r>
              <a:rPr lang="en-US"/>
              <a:t> Serials Physically (in Warehouse)</a:t>
            </a:r>
            <a:endParaRPr/>
          </a:p>
        </p:txBody>
      </p:sp>
      <p:sp>
        <p:nvSpPr>
          <p:cNvPr id="396" name="Google Shape;396;p4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97" name="Google Shape;397;p40"/>
          <p:cNvSpPr txBox="1"/>
          <p:nvPr/>
        </p:nvSpPr>
        <p:spPr>
          <a:xfrm>
            <a:off x="407950" y="1334125"/>
            <a:ext cx="1929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Actors</a:t>
            </a:r>
            <a:endParaRPr>
              <a:latin typeface="Nunito SemiBold"/>
              <a:ea typeface="Nunito SemiBold"/>
              <a:cs typeface="Nunito SemiBold"/>
              <a:sym typeface="Nunito SemiBold"/>
            </a:endParaRPr>
          </a:p>
        </p:txBody>
      </p:sp>
      <p:sp>
        <p:nvSpPr>
          <p:cNvPr id="398" name="Google Shape;398;p40"/>
          <p:cNvSpPr txBox="1"/>
          <p:nvPr/>
        </p:nvSpPr>
        <p:spPr>
          <a:xfrm>
            <a:off x="2533950" y="1334125"/>
            <a:ext cx="89547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Warehouse Supervisor [Allan Kingoo]</a:t>
            </a:r>
            <a:endParaRPr>
              <a:latin typeface="Nunito SemiBold"/>
              <a:ea typeface="Nunito SemiBold"/>
              <a:cs typeface="Nunito SemiBold"/>
              <a:sym typeface="Nunito SemiBold"/>
            </a:endParaRPr>
          </a:p>
        </p:txBody>
      </p:sp>
      <p:sp>
        <p:nvSpPr>
          <p:cNvPr id="399" name="Google Shape;399;p40"/>
          <p:cNvSpPr txBox="1"/>
          <p:nvPr/>
        </p:nvSpPr>
        <p:spPr>
          <a:xfrm>
            <a:off x="407950" y="1927550"/>
            <a:ext cx="1929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Purpose</a:t>
            </a:r>
            <a:endParaRPr>
              <a:latin typeface="Nunito SemiBold"/>
              <a:ea typeface="Nunito SemiBold"/>
              <a:cs typeface="Nunito SemiBold"/>
              <a:sym typeface="Nunito SemiBold"/>
            </a:endParaRPr>
          </a:p>
        </p:txBody>
      </p:sp>
      <p:sp>
        <p:nvSpPr>
          <p:cNvPr id="400" name="Google Shape;400;p40"/>
          <p:cNvSpPr txBox="1"/>
          <p:nvPr/>
        </p:nvSpPr>
        <p:spPr>
          <a:xfrm>
            <a:off x="2533950" y="1927550"/>
            <a:ext cx="89547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To make sure the Serials received physically and list of serials exported from KNI are the same without and </a:t>
            </a:r>
            <a:r>
              <a:rPr lang="en-US">
                <a:latin typeface="Nunito SemiBold"/>
                <a:ea typeface="Nunito SemiBold"/>
                <a:cs typeface="Nunito SemiBold"/>
                <a:sym typeface="Nunito SemiBold"/>
              </a:rPr>
              <a:t>discrepancy.</a:t>
            </a:r>
            <a:endParaRPr>
              <a:latin typeface="Nunito SemiBold"/>
              <a:ea typeface="Nunito SemiBold"/>
              <a:cs typeface="Nunito SemiBold"/>
              <a:sym typeface="Nunito SemiBold"/>
            </a:endParaRPr>
          </a:p>
        </p:txBody>
      </p:sp>
      <p:sp>
        <p:nvSpPr>
          <p:cNvPr id="401" name="Google Shape;401;p40"/>
          <p:cNvSpPr txBox="1"/>
          <p:nvPr/>
        </p:nvSpPr>
        <p:spPr>
          <a:xfrm>
            <a:off x="407950" y="2736375"/>
            <a:ext cx="1929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Description</a:t>
            </a:r>
            <a:endParaRPr>
              <a:latin typeface="Nunito SemiBold"/>
              <a:ea typeface="Nunito SemiBold"/>
              <a:cs typeface="Nunito SemiBold"/>
              <a:sym typeface="Nunito SemiBold"/>
            </a:endParaRPr>
          </a:p>
        </p:txBody>
      </p:sp>
      <p:sp>
        <p:nvSpPr>
          <p:cNvPr id="402" name="Google Shape;402;p40"/>
          <p:cNvSpPr txBox="1"/>
          <p:nvPr/>
        </p:nvSpPr>
        <p:spPr>
          <a:xfrm>
            <a:off x="2533950" y="2736375"/>
            <a:ext cx="8886600" cy="1734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Once the Shipment is received in the warehouse (KNK), the user need to scan all the items into an excel sheet to record the serials number received physically in the KOKO warehouse.</a:t>
            </a:r>
            <a:endParaRPr>
              <a:latin typeface="Nunito SemiBold"/>
              <a:ea typeface="Nunito SemiBold"/>
              <a:cs typeface="Nunito SemiBold"/>
              <a:sym typeface="Nunito SemiBold"/>
            </a:endParaRPr>
          </a:p>
          <a:p>
            <a:pPr indent="-317500" lvl="0" marL="457200" rtl="0" algn="l">
              <a:spcBef>
                <a:spcPts val="1000"/>
              </a:spcBef>
              <a:spcAft>
                <a:spcPts val="0"/>
              </a:spcAft>
              <a:buSzPts val="1400"/>
              <a:buFont typeface="Nunito SemiBold"/>
              <a:buChar char="●"/>
            </a:pPr>
            <a:r>
              <a:rPr lang="en-US">
                <a:latin typeface="Nunito SemiBold"/>
                <a:ea typeface="Nunito SemiBold"/>
                <a:cs typeface="Nunito SemiBold"/>
                <a:sym typeface="Nunito SemiBold"/>
              </a:rPr>
              <a:t>Once the list of </a:t>
            </a:r>
            <a:r>
              <a:rPr lang="en-US">
                <a:latin typeface="Nunito SemiBold"/>
                <a:ea typeface="Nunito SemiBold"/>
                <a:cs typeface="Nunito SemiBold"/>
                <a:sym typeface="Nunito SemiBold"/>
              </a:rPr>
              <a:t>physically received</a:t>
            </a:r>
            <a:r>
              <a:rPr lang="en-US">
                <a:latin typeface="Nunito SemiBold"/>
                <a:ea typeface="Nunito SemiBold"/>
                <a:cs typeface="Nunito SemiBold"/>
                <a:sym typeface="Nunito SemiBold"/>
              </a:rPr>
              <a:t> items is ready, the user can compare the sheet with the KNI export sheet.</a:t>
            </a:r>
            <a:endParaRPr>
              <a:latin typeface="Nunito SemiBold"/>
              <a:ea typeface="Nunito SemiBold"/>
              <a:cs typeface="Nunito SemiBold"/>
              <a:sym typeface="Nunito SemiBold"/>
            </a:endParaRPr>
          </a:p>
          <a:p>
            <a:pPr indent="-317500" lvl="0" marL="457200" rtl="0" algn="l">
              <a:spcBef>
                <a:spcPts val="1000"/>
              </a:spcBef>
              <a:spcAft>
                <a:spcPts val="1000"/>
              </a:spcAft>
              <a:buSzPts val="1400"/>
              <a:buFont typeface="Nunito SemiBold"/>
              <a:buChar char="●"/>
            </a:pPr>
            <a:r>
              <a:rPr lang="en-US">
                <a:latin typeface="Nunito SemiBold"/>
                <a:ea typeface="Nunito SemiBold"/>
                <a:cs typeface="Nunito SemiBold"/>
                <a:sym typeface="Nunito SemiBold"/>
              </a:rPr>
              <a:t>Once</a:t>
            </a:r>
            <a:r>
              <a:rPr lang="en-US">
                <a:latin typeface="Nunito SemiBold"/>
                <a:ea typeface="Nunito SemiBold"/>
                <a:cs typeface="Nunito SemiBold"/>
                <a:sym typeface="Nunito SemiBold"/>
              </a:rPr>
              <a:t> this </a:t>
            </a:r>
            <a:r>
              <a:rPr lang="en-US">
                <a:latin typeface="Nunito SemiBold"/>
                <a:ea typeface="Nunito SemiBold"/>
                <a:cs typeface="Nunito SemiBold"/>
                <a:sym typeface="Nunito SemiBold"/>
              </a:rPr>
              <a:t>comparison</a:t>
            </a:r>
            <a:r>
              <a:rPr lang="en-US">
                <a:latin typeface="Nunito SemiBold"/>
                <a:ea typeface="Nunito SemiBold"/>
                <a:cs typeface="Nunito SemiBold"/>
                <a:sym typeface="Nunito SemiBold"/>
              </a:rPr>
              <a:t> is done, the user can validate the Incoming shipment in the KNK system and our </a:t>
            </a:r>
            <a:r>
              <a:rPr lang="en-US">
                <a:latin typeface="Nunito SemiBold"/>
                <a:ea typeface="Nunito SemiBold"/>
                <a:cs typeface="Nunito SemiBold"/>
                <a:sym typeface="Nunito SemiBold"/>
              </a:rPr>
              <a:t>products</a:t>
            </a:r>
            <a:r>
              <a:rPr lang="en-US">
                <a:latin typeface="Nunito SemiBold"/>
                <a:ea typeface="Nunito SemiBold"/>
                <a:cs typeface="Nunito SemiBold"/>
                <a:sym typeface="Nunito SemiBold"/>
              </a:rPr>
              <a:t> will be received in the KOKO warehouse. </a:t>
            </a:r>
            <a:endParaRPr>
              <a:latin typeface="Nunito SemiBold"/>
              <a:ea typeface="Nunito SemiBold"/>
              <a:cs typeface="Nunito SemiBold"/>
              <a:sym typeface="Nunito SemiBold"/>
            </a:endParaRPr>
          </a:p>
        </p:txBody>
      </p:sp>
      <p:sp>
        <p:nvSpPr>
          <p:cNvPr id="403" name="Google Shape;403;p40"/>
          <p:cNvSpPr txBox="1"/>
          <p:nvPr/>
        </p:nvSpPr>
        <p:spPr>
          <a:xfrm>
            <a:off x="430875" y="4966975"/>
            <a:ext cx="11057700" cy="4002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highlight>
                  <a:srgbClr val="FFF2CC"/>
                </a:highlight>
                <a:latin typeface="Nunito"/>
                <a:ea typeface="Nunito"/>
                <a:cs typeface="Nunito"/>
                <a:sym typeface="Nunito"/>
              </a:rPr>
              <a:t>Note: In case of any discrepancy in the serials, the warehouse supervisor can contact KNI team to get the clarity on the same.</a:t>
            </a:r>
            <a:endParaRPr b="1">
              <a:highlight>
                <a:srgbClr val="FFF2CC"/>
              </a:highlight>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1"/>
          <p:cNvSpPr txBox="1"/>
          <p:nvPr>
            <p:ph idx="1" type="subTitle"/>
          </p:nvPr>
        </p:nvSpPr>
        <p:spPr>
          <a:xfrm>
            <a:off x="6877481" y="1980313"/>
            <a:ext cx="48912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Font typeface="Arial"/>
              <a:buNone/>
            </a:pPr>
            <a:r>
              <a:rPr lang="en-US" sz="2400"/>
              <a:t>Madhav Agarwal and Tim Muchai</a:t>
            </a:r>
            <a:endParaRPr sz="2400"/>
          </a:p>
          <a:p>
            <a:pPr indent="0" lvl="0" marL="0" rtl="0" algn="l">
              <a:spcBef>
                <a:spcPts val="0"/>
              </a:spcBef>
              <a:spcAft>
                <a:spcPts val="0"/>
              </a:spcAft>
              <a:buClr>
                <a:schemeClr val="dk1"/>
              </a:buClr>
              <a:buSzPts val="2400"/>
              <a:buFont typeface="Arial"/>
              <a:buNone/>
            </a:pPr>
            <a:r>
              <a:rPr lang="en-US" sz="1500" u="sng">
                <a:solidFill>
                  <a:schemeClr val="hlink"/>
                </a:solidFill>
                <a:hlinkClick r:id="rId3"/>
              </a:rPr>
              <a:t>m.agarwal@kokonetworks.com</a:t>
            </a:r>
            <a:r>
              <a:rPr lang="en-US" sz="1500"/>
              <a:t> / t.muchai@kokonetworks.com</a:t>
            </a:r>
            <a:endParaRPr sz="1500"/>
          </a:p>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9" name="Google Shape;179;p21"/>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Timeline Overview</a:t>
            </a:r>
            <a:endParaRPr/>
          </a:p>
        </p:txBody>
      </p:sp>
      <p:sp>
        <p:nvSpPr>
          <p:cNvPr id="180" name="Google Shape;180;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81" name="Google Shape;181;p21"/>
          <p:cNvSpPr/>
          <p:nvPr/>
        </p:nvSpPr>
        <p:spPr>
          <a:xfrm>
            <a:off x="645734" y="3113400"/>
            <a:ext cx="1872300" cy="745500"/>
          </a:xfrm>
          <a:prstGeom prst="homePlate">
            <a:avLst>
              <a:gd fmla="val 50000" name="adj"/>
            </a:avLst>
          </a:prstGeom>
          <a:solidFill>
            <a:srgbClr val="4285F4"/>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2" name="Google Shape;182;p21"/>
          <p:cNvSpPr txBox="1"/>
          <p:nvPr/>
        </p:nvSpPr>
        <p:spPr>
          <a:xfrm>
            <a:off x="645723" y="3250950"/>
            <a:ext cx="14556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latin typeface="Roboto"/>
                <a:ea typeface="Roboto"/>
                <a:cs typeface="Roboto"/>
                <a:sym typeface="Roboto"/>
              </a:rPr>
              <a:t>5 mins</a:t>
            </a:r>
            <a:endParaRPr sz="1800">
              <a:solidFill>
                <a:srgbClr val="FFFFFF"/>
              </a:solidFill>
              <a:latin typeface="Roboto"/>
              <a:ea typeface="Roboto"/>
              <a:cs typeface="Roboto"/>
              <a:sym typeface="Roboto"/>
            </a:endParaRPr>
          </a:p>
        </p:txBody>
      </p:sp>
      <p:grpSp>
        <p:nvGrpSpPr>
          <p:cNvPr id="183" name="Google Shape;183;p21"/>
          <p:cNvGrpSpPr/>
          <p:nvPr/>
        </p:nvGrpSpPr>
        <p:grpSpPr>
          <a:xfrm>
            <a:off x="1274070" y="2565840"/>
            <a:ext cx="198900" cy="593656"/>
            <a:chOff x="777447" y="1610215"/>
            <a:chExt cx="198900" cy="593656"/>
          </a:xfrm>
        </p:grpSpPr>
        <p:cxnSp>
          <p:nvCxnSpPr>
            <p:cNvPr id="184" name="Google Shape;184;p21"/>
            <p:cNvCxnSpPr/>
            <p:nvPr/>
          </p:nvCxnSpPr>
          <p:spPr>
            <a:xfrm>
              <a:off x="876909" y="1649171"/>
              <a:ext cx="0" cy="554700"/>
            </a:xfrm>
            <a:prstGeom prst="straightConnector1">
              <a:avLst/>
            </a:prstGeom>
            <a:noFill/>
            <a:ln cap="flat" cmpd="sng" w="9525">
              <a:solidFill>
                <a:srgbClr val="424242"/>
              </a:solidFill>
              <a:prstDash val="solid"/>
              <a:round/>
              <a:headEnd len="sm" w="sm" type="none"/>
              <a:tailEnd len="sm" w="sm" type="none"/>
            </a:ln>
          </p:spPr>
        </p:cxnSp>
        <p:sp>
          <p:nvSpPr>
            <p:cNvPr id="185" name="Google Shape;185;p21"/>
            <p:cNvSpPr/>
            <p:nvPr/>
          </p:nvSpPr>
          <p:spPr>
            <a:xfrm>
              <a:off x="777447" y="1610215"/>
              <a:ext cx="198900" cy="198900"/>
            </a:xfrm>
            <a:prstGeom prst="ellipse">
              <a:avLst/>
            </a:prstGeom>
            <a:solidFill>
              <a:srgbClr val="F4B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21"/>
          <p:cNvSpPr txBox="1"/>
          <p:nvPr/>
        </p:nvSpPr>
        <p:spPr>
          <a:xfrm>
            <a:off x="336175" y="1880700"/>
            <a:ext cx="2242800" cy="5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US">
                <a:solidFill>
                  <a:srgbClr val="737373"/>
                </a:solidFill>
                <a:latin typeface="Roboto"/>
                <a:ea typeface="Roboto"/>
                <a:cs typeface="Roboto"/>
                <a:sym typeface="Roboto"/>
              </a:rPr>
              <a:t>Create Purchase Order</a:t>
            </a:r>
            <a:endParaRPr>
              <a:solidFill>
                <a:srgbClr val="737373"/>
              </a:solidFill>
              <a:latin typeface="Roboto"/>
              <a:ea typeface="Roboto"/>
              <a:cs typeface="Roboto"/>
              <a:sym typeface="Roboto"/>
            </a:endParaRPr>
          </a:p>
        </p:txBody>
      </p:sp>
      <p:sp>
        <p:nvSpPr>
          <p:cNvPr id="187" name="Google Shape;187;p21"/>
          <p:cNvSpPr/>
          <p:nvPr/>
        </p:nvSpPr>
        <p:spPr>
          <a:xfrm>
            <a:off x="2121854" y="3113400"/>
            <a:ext cx="2051100" cy="745500"/>
          </a:xfrm>
          <a:prstGeom prst="chevron">
            <a:avLst>
              <a:gd fmla="val 50000" name="adj"/>
            </a:avLst>
          </a:prstGeom>
          <a:solidFill>
            <a:srgbClr val="4285F4"/>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8" name="Google Shape;188;p21"/>
          <p:cNvSpPr txBox="1"/>
          <p:nvPr/>
        </p:nvSpPr>
        <p:spPr>
          <a:xfrm>
            <a:off x="2431117" y="3250950"/>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latin typeface="Roboto"/>
                <a:ea typeface="Roboto"/>
                <a:cs typeface="Roboto"/>
                <a:sym typeface="Roboto"/>
              </a:rPr>
              <a:t>30</a:t>
            </a:r>
            <a:r>
              <a:rPr lang="en-US" sz="1800">
                <a:solidFill>
                  <a:srgbClr val="FFFFFF"/>
                </a:solidFill>
                <a:latin typeface="Roboto"/>
                <a:ea typeface="Roboto"/>
                <a:cs typeface="Roboto"/>
                <a:sym typeface="Roboto"/>
              </a:rPr>
              <a:t> mins</a:t>
            </a:r>
            <a:endParaRPr sz="1800">
              <a:solidFill>
                <a:srgbClr val="FFFFFF"/>
              </a:solidFill>
              <a:latin typeface="Roboto"/>
              <a:ea typeface="Roboto"/>
              <a:cs typeface="Roboto"/>
              <a:sym typeface="Roboto"/>
            </a:endParaRPr>
          </a:p>
        </p:txBody>
      </p:sp>
      <p:grpSp>
        <p:nvGrpSpPr>
          <p:cNvPr id="189" name="Google Shape;189;p21"/>
          <p:cNvGrpSpPr/>
          <p:nvPr/>
        </p:nvGrpSpPr>
        <p:grpSpPr>
          <a:xfrm>
            <a:off x="2862432" y="3812795"/>
            <a:ext cx="198900" cy="593656"/>
            <a:chOff x="2223534" y="2938958"/>
            <a:chExt cx="198900" cy="593656"/>
          </a:xfrm>
        </p:grpSpPr>
        <p:cxnSp>
          <p:nvCxnSpPr>
            <p:cNvPr id="190" name="Google Shape;190;p21"/>
            <p:cNvCxnSpPr/>
            <p:nvPr/>
          </p:nvCxnSpPr>
          <p:spPr>
            <a:xfrm rot="10800000">
              <a:off x="2322997" y="2938958"/>
              <a:ext cx="0" cy="554700"/>
            </a:xfrm>
            <a:prstGeom prst="straightConnector1">
              <a:avLst/>
            </a:prstGeom>
            <a:noFill/>
            <a:ln cap="flat" cmpd="sng" w="9525">
              <a:solidFill>
                <a:srgbClr val="424242"/>
              </a:solidFill>
              <a:prstDash val="solid"/>
              <a:round/>
              <a:headEnd len="sm" w="sm" type="none"/>
              <a:tailEnd len="sm" w="sm" type="none"/>
            </a:ln>
          </p:spPr>
        </p:cxnSp>
        <p:sp>
          <p:nvSpPr>
            <p:cNvPr id="191" name="Google Shape;191;p21"/>
            <p:cNvSpPr/>
            <p:nvPr/>
          </p:nvSpPr>
          <p:spPr>
            <a:xfrm flipH="1" rot="10800000">
              <a:off x="2223534" y="3333714"/>
              <a:ext cx="198900" cy="198900"/>
            </a:xfrm>
            <a:prstGeom prst="ellipse">
              <a:avLst/>
            </a:prstGeom>
            <a:solidFill>
              <a:srgbClr val="F4B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1"/>
          <p:cNvSpPr txBox="1"/>
          <p:nvPr/>
        </p:nvSpPr>
        <p:spPr>
          <a:xfrm>
            <a:off x="2101325" y="4497900"/>
            <a:ext cx="1721100" cy="69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US">
                <a:solidFill>
                  <a:srgbClr val="737373"/>
                </a:solidFill>
                <a:latin typeface="Roboto"/>
                <a:ea typeface="Roboto"/>
                <a:cs typeface="Roboto"/>
                <a:sym typeface="Roboto"/>
              </a:rPr>
              <a:t>Approve Purchase Order</a:t>
            </a:r>
            <a:endParaRPr>
              <a:solidFill>
                <a:srgbClr val="737373"/>
              </a:solidFill>
              <a:latin typeface="Roboto"/>
              <a:ea typeface="Roboto"/>
              <a:cs typeface="Roboto"/>
              <a:sym typeface="Roboto"/>
            </a:endParaRPr>
          </a:p>
        </p:txBody>
      </p:sp>
      <p:sp>
        <p:nvSpPr>
          <p:cNvPr id="193" name="Google Shape;193;p21"/>
          <p:cNvSpPr/>
          <p:nvPr/>
        </p:nvSpPr>
        <p:spPr>
          <a:xfrm>
            <a:off x="3776773" y="3113400"/>
            <a:ext cx="2051100" cy="745500"/>
          </a:xfrm>
          <a:prstGeom prst="chevron">
            <a:avLst>
              <a:gd fmla="val 50000" name="adj"/>
            </a:avLst>
          </a:prstGeom>
          <a:solidFill>
            <a:srgbClr val="4285F4"/>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4" name="Google Shape;194;p21"/>
          <p:cNvSpPr txBox="1"/>
          <p:nvPr/>
        </p:nvSpPr>
        <p:spPr>
          <a:xfrm>
            <a:off x="4072555" y="3250950"/>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latin typeface="Roboto"/>
                <a:ea typeface="Roboto"/>
                <a:cs typeface="Roboto"/>
                <a:sym typeface="Roboto"/>
              </a:rPr>
              <a:t>5 mins</a:t>
            </a:r>
            <a:endParaRPr sz="1800">
              <a:solidFill>
                <a:srgbClr val="FFFFFF"/>
              </a:solidFill>
              <a:latin typeface="Roboto"/>
              <a:ea typeface="Roboto"/>
              <a:cs typeface="Roboto"/>
              <a:sym typeface="Roboto"/>
            </a:endParaRPr>
          </a:p>
        </p:txBody>
      </p:sp>
      <p:grpSp>
        <p:nvGrpSpPr>
          <p:cNvPr id="195" name="Google Shape;195;p21"/>
          <p:cNvGrpSpPr/>
          <p:nvPr/>
        </p:nvGrpSpPr>
        <p:grpSpPr>
          <a:xfrm>
            <a:off x="4477507" y="2524615"/>
            <a:ext cx="198900" cy="593656"/>
            <a:chOff x="3918084" y="1610215"/>
            <a:chExt cx="198900" cy="593656"/>
          </a:xfrm>
        </p:grpSpPr>
        <p:cxnSp>
          <p:nvCxnSpPr>
            <p:cNvPr id="196" name="Google Shape;196;p21"/>
            <p:cNvCxnSpPr/>
            <p:nvPr/>
          </p:nvCxnSpPr>
          <p:spPr>
            <a:xfrm>
              <a:off x="4017546" y="1649171"/>
              <a:ext cx="0" cy="554700"/>
            </a:xfrm>
            <a:prstGeom prst="straightConnector1">
              <a:avLst/>
            </a:prstGeom>
            <a:noFill/>
            <a:ln cap="flat" cmpd="sng" w="9525">
              <a:solidFill>
                <a:srgbClr val="424242"/>
              </a:solidFill>
              <a:prstDash val="solid"/>
              <a:round/>
              <a:headEnd len="sm" w="sm" type="none"/>
              <a:tailEnd len="sm" w="sm" type="none"/>
            </a:ln>
          </p:spPr>
        </p:cxnSp>
        <p:sp>
          <p:nvSpPr>
            <p:cNvPr id="197" name="Google Shape;197;p21"/>
            <p:cNvSpPr/>
            <p:nvPr/>
          </p:nvSpPr>
          <p:spPr>
            <a:xfrm>
              <a:off x="3918084" y="1610215"/>
              <a:ext cx="198900" cy="198900"/>
            </a:xfrm>
            <a:prstGeom prst="ellipse">
              <a:avLst/>
            </a:prstGeom>
            <a:solidFill>
              <a:srgbClr val="F4B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21"/>
          <p:cNvSpPr txBox="1"/>
          <p:nvPr/>
        </p:nvSpPr>
        <p:spPr>
          <a:xfrm>
            <a:off x="3800600" y="1646450"/>
            <a:ext cx="1721100" cy="745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US">
                <a:solidFill>
                  <a:srgbClr val="737373"/>
                </a:solidFill>
                <a:latin typeface="Roboto"/>
                <a:ea typeface="Roboto"/>
                <a:cs typeface="Roboto"/>
                <a:sym typeface="Roboto"/>
              </a:rPr>
              <a:t>Export Serials from KNI</a:t>
            </a:r>
            <a:endParaRPr>
              <a:solidFill>
                <a:srgbClr val="737373"/>
              </a:solidFill>
              <a:latin typeface="Roboto"/>
              <a:ea typeface="Roboto"/>
              <a:cs typeface="Roboto"/>
              <a:sym typeface="Roboto"/>
            </a:endParaRPr>
          </a:p>
        </p:txBody>
      </p:sp>
      <p:sp>
        <p:nvSpPr>
          <p:cNvPr id="199" name="Google Shape;199;p21"/>
          <p:cNvSpPr/>
          <p:nvPr/>
        </p:nvSpPr>
        <p:spPr>
          <a:xfrm>
            <a:off x="5431693" y="3113400"/>
            <a:ext cx="2051100" cy="745500"/>
          </a:xfrm>
          <a:prstGeom prst="chevron">
            <a:avLst>
              <a:gd fmla="val 50000" name="adj"/>
            </a:avLst>
          </a:prstGeom>
          <a:solidFill>
            <a:srgbClr val="4285F4"/>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0" name="Google Shape;200;p21"/>
          <p:cNvSpPr txBox="1"/>
          <p:nvPr/>
        </p:nvSpPr>
        <p:spPr>
          <a:xfrm>
            <a:off x="5721499" y="3250950"/>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latin typeface="Roboto"/>
                <a:ea typeface="Roboto"/>
                <a:cs typeface="Roboto"/>
                <a:sym typeface="Roboto"/>
              </a:rPr>
              <a:t>5 mins</a:t>
            </a:r>
            <a:endParaRPr sz="1800">
              <a:solidFill>
                <a:srgbClr val="FFFFFF"/>
              </a:solidFill>
              <a:latin typeface="Roboto"/>
              <a:ea typeface="Roboto"/>
              <a:cs typeface="Roboto"/>
              <a:sym typeface="Roboto"/>
            </a:endParaRPr>
          </a:p>
        </p:txBody>
      </p:sp>
      <p:grpSp>
        <p:nvGrpSpPr>
          <p:cNvPr id="201" name="Google Shape;201;p21"/>
          <p:cNvGrpSpPr/>
          <p:nvPr/>
        </p:nvGrpSpPr>
        <p:grpSpPr>
          <a:xfrm>
            <a:off x="6277870" y="3853358"/>
            <a:ext cx="198900" cy="593656"/>
            <a:chOff x="5958946" y="2938958"/>
            <a:chExt cx="198900" cy="593656"/>
          </a:xfrm>
        </p:grpSpPr>
        <p:cxnSp>
          <p:nvCxnSpPr>
            <p:cNvPr id="202" name="Google Shape;202;p21"/>
            <p:cNvCxnSpPr/>
            <p:nvPr/>
          </p:nvCxnSpPr>
          <p:spPr>
            <a:xfrm rot="10800000">
              <a:off x="6058409" y="2938958"/>
              <a:ext cx="0" cy="554700"/>
            </a:xfrm>
            <a:prstGeom prst="straightConnector1">
              <a:avLst/>
            </a:prstGeom>
            <a:noFill/>
            <a:ln cap="flat" cmpd="sng" w="9525">
              <a:solidFill>
                <a:srgbClr val="424242"/>
              </a:solidFill>
              <a:prstDash val="solid"/>
              <a:round/>
              <a:headEnd len="sm" w="sm" type="none"/>
              <a:tailEnd len="sm" w="sm" type="none"/>
            </a:ln>
          </p:spPr>
        </p:cxnSp>
        <p:sp>
          <p:nvSpPr>
            <p:cNvPr id="203" name="Google Shape;203;p21"/>
            <p:cNvSpPr/>
            <p:nvPr/>
          </p:nvSpPr>
          <p:spPr>
            <a:xfrm flipH="1" rot="10800000">
              <a:off x="5958946" y="3333714"/>
              <a:ext cx="198900" cy="198900"/>
            </a:xfrm>
            <a:prstGeom prst="ellipse">
              <a:avLst/>
            </a:prstGeom>
            <a:solidFill>
              <a:srgbClr val="F4B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21"/>
          <p:cNvSpPr txBox="1"/>
          <p:nvPr/>
        </p:nvSpPr>
        <p:spPr>
          <a:xfrm>
            <a:off x="5441175" y="4579025"/>
            <a:ext cx="1872300" cy="69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US">
                <a:solidFill>
                  <a:srgbClr val="737373"/>
                </a:solidFill>
                <a:latin typeface="Roboto"/>
                <a:ea typeface="Roboto"/>
                <a:cs typeface="Roboto"/>
                <a:sym typeface="Roboto"/>
              </a:rPr>
              <a:t>Import Serials to KNK</a:t>
            </a:r>
            <a:endParaRPr>
              <a:solidFill>
                <a:srgbClr val="737373"/>
              </a:solidFill>
              <a:latin typeface="Roboto"/>
              <a:ea typeface="Roboto"/>
              <a:cs typeface="Roboto"/>
              <a:sym typeface="Roboto"/>
            </a:endParaRPr>
          </a:p>
        </p:txBody>
      </p:sp>
      <p:sp>
        <p:nvSpPr>
          <p:cNvPr id="205" name="Google Shape;205;p21"/>
          <p:cNvSpPr/>
          <p:nvPr/>
        </p:nvSpPr>
        <p:spPr>
          <a:xfrm>
            <a:off x="7086613" y="3113400"/>
            <a:ext cx="2051100" cy="745500"/>
          </a:xfrm>
          <a:prstGeom prst="chevron">
            <a:avLst>
              <a:gd fmla="val 50000" name="adj"/>
            </a:avLst>
          </a:prstGeom>
          <a:solidFill>
            <a:srgbClr val="4285F4"/>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6" name="Google Shape;206;p21"/>
          <p:cNvSpPr txBox="1"/>
          <p:nvPr/>
        </p:nvSpPr>
        <p:spPr>
          <a:xfrm>
            <a:off x="7416312" y="3250950"/>
            <a:ext cx="1315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rgbClr val="FFFFFF"/>
                </a:solidFill>
                <a:latin typeface="Roboto"/>
                <a:ea typeface="Roboto"/>
                <a:cs typeface="Roboto"/>
                <a:sym typeface="Roboto"/>
              </a:rPr>
              <a:t>15 mins</a:t>
            </a:r>
            <a:endParaRPr sz="1800">
              <a:solidFill>
                <a:srgbClr val="FFFFFF"/>
              </a:solidFill>
              <a:latin typeface="Roboto"/>
              <a:ea typeface="Roboto"/>
              <a:cs typeface="Roboto"/>
              <a:sym typeface="Roboto"/>
            </a:endParaRPr>
          </a:p>
        </p:txBody>
      </p:sp>
      <p:grpSp>
        <p:nvGrpSpPr>
          <p:cNvPr id="207" name="Google Shape;207;p21"/>
          <p:cNvGrpSpPr/>
          <p:nvPr/>
        </p:nvGrpSpPr>
        <p:grpSpPr>
          <a:xfrm>
            <a:off x="7974607" y="2524615"/>
            <a:ext cx="198900" cy="593656"/>
            <a:chOff x="3918084" y="1610215"/>
            <a:chExt cx="198900" cy="593656"/>
          </a:xfrm>
        </p:grpSpPr>
        <p:cxnSp>
          <p:nvCxnSpPr>
            <p:cNvPr id="208" name="Google Shape;208;p21"/>
            <p:cNvCxnSpPr/>
            <p:nvPr/>
          </p:nvCxnSpPr>
          <p:spPr>
            <a:xfrm>
              <a:off x="4017546" y="1649171"/>
              <a:ext cx="0" cy="554700"/>
            </a:xfrm>
            <a:prstGeom prst="straightConnector1">
              <a:avLst/>
            </a:prstGeom>
            <a:noFill/>
            <a:ln cap="flat" cmpd="sng" w="9525">
              <a:solidFill>
                <a:srgbClr val="424242"/>
              </a:solidFill>
              <a:prstDash val="solid"/>
              <a:round/>
              <a:headEnd len="sm" w="sm" type="none"/>
              <a:tailEnd len="sm" w="sm" type="none"/>
            </a:ln>
          </p:spPr>
        </p:cxnSp>
        <p:sp>
          <p:nvSpPr>
            <p:cNvPr id="209" name="Google Shape;209;p21"/>
            <p:cNvSpPr/>
            <p:nvPr/>
          </p:nvSpPr>
          <p:spPr>
            <a:xfrm>
              <a:off x="3918084" y="1610215"/>
              <a:ext cx="198900" cy="198900"/>
            </a:xfrm>
            <a:prstGeom prst="ellipse">
              <a:avLst/>
            </a:prstGeom>
            <a:solidFill>
              <a:srgbClr val="F4B4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21"/>
          <p:cNvSpPr txBox="1"/>
          <p:nvPr/>
        </p:nvSpPr>
        <p:spPr>
          <a:xfrm>
            <a:off x="6990775" y="1766263"/>
            <a:ext cx="2242800" cy="59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US">
                <a:solidFill>
                  <a:srgbClr val="737373"/>
                </a:solidFill>
                <a:latin typeface="Roboto"/>
                <a:ea typeface="Roboto"/>
                <a:cs typeface="Roboto"/>
                <a:sym typeface="Roboto"/>
              </a:rPr>
              <a:t>Validate Receipt Physically</a:t>
            </a:r>
            <a:endParaRPr>
              <a:solidFill>
                <a:srgbClr val="737373"/>
              </a:solidFill>
              <a:latin typeface="Roboto"/>
              <a:ea typeface="Roboto"/>
              <a:cs typeface="Roboto"/>
              <a:sym typeface="Roboto"/>
            </a:endParaRPr>
          </a:p>
        </p:txBody>
      </p:sp>
      <p:sp>
        <p:nvSpPr>
          <p:cNvPr id="211" name="Google Shape;211;p21"/>
          <p:cNvSpPr txBox="1"/>
          <p:nvPr/>
        </p:nvSpPr>
        <p:spPr>
          <a:xfrm>
            <a:off x="383300" y="1057325"/>
            <a:ext cx="1120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Below is the activity-wise timeline for the execution of Goods Receipt in KNK system.</a:t>
            </a:r>
            <a:endParaRPr>
              <a:latin typeface="Nunito SemiBold"/>
              <a:ea typeface="Nunito SemiBold"/>
              <a:cs typeface="Nunito SemiBold"/>
              <a:sym typeface="Nunito SemiBold"/>
            </a:endParaRPr>
          </a:p>
        </p:txBody>
      </p:sp>
      <p:sp>
        <p:nvSpPr>
          <p:cNvPr id="212" name="Google Shape;212;p21"/>
          <p:cNvSpPr txBox="1"/>
          <p:nvPr/>
        </p:nvSpPr>
        <p:spPr>
          <a:xfrm>
            <a:off x="801000" y="5358525"/>
            <a:ext cx="1097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Based the above activities the GRN processing can be completed in 1 hour, </a:t>
            </a:r>
            <a:r>
              <a:rPr lang="en-US">
                <a:latin typeface="Nunito SemiBold"/>
                <a:ea typeface="Nunito SemiBold"/>
                <a:cs typeface="Nunito SemiBold"/>
                <a:sym typeface="Nunito SemiBold"/>
              </a:rPr>
              <a:t>which</a:t>
            </a:r>
            <a:r>
              <a:rPr lang="en-US">
                <a:latin typeface="Nunito SemiBold"/>
                <a:ea typeface="Nunito SemiBold"/>
                <a:cs typeface="Nunito SemiBold"/>
                <a:sym typeface="Nunito SemiBold"/>
              </a:rPr>
              <a:t> currently takes  1 - 3 days.</a:t>
            </a:r>
            <a:endParaRPr>
              <a:latin typeface="Nunito SemiBold"/>
              <a:ea typeface="Nunito SemiBold"/>
              <a:cs typeface="Nunito SemiBold"/>
              <a:sym typeface="Nunito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18" name="Google Shape;218;p2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Activities</a:t>
            </a:r>
            <a:endParaRPr/>
          </a:p>
        </p:txBody>
      </p:sp>
      <p:sp>
        <p:nvSpPr>
          <p:cNvPr id="219" name="Google Shape;219;p22"/>
          <p:cNvSpPr txBox="1"/>
          <p:nvPr>
            <p:ph idx="1" type="subTitle"/>
          </p:nvPr>
        </p:nvSpPr>
        <p:spPr>
          <a:xfrm>
            <a:off x="6740525" y="3812981"/>
            <a:ext cx="5095800" cy="157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b="1" lang="en-US">
                <a:highlight>
                  <a:srgbClr val="FFFF00"/>
                </a:highlight>
              </a:rPr>
              <a:t>Create Purchase Order</a:t>
            </a:r>
            <a:endParaRPr b="1">
              <a:highlight>
                <a:srgbClr val="FFFF00"/>
              </a:highlight>
            </a:endParaRPr>
          </a:p>
          <a:p>
            <a:pPr indent="0" lvl="0" marL="0" rtl="0" algn="l">
              <a:lnSpc>
                <a:spcPct val="90000"/>
              </a:lnSpc>
              <a:spcBef>
                <a:spcPts val="0"/>
              </a:spcBef>
              <a:spcAft>
                <a:spcPts val="0"/>
              </a:spcAft>
              <a:buClr>
                <a:schemeClr val="dk1"/>
              </a:buClr>
              <a:buSzPts val="2400"/>
              <a:buNone/>
            </a:pPr>
            <a:r>
              <a:rPr lang="en-US"/>
              <a:t>Approve Purchase Order</a:t>
            </a:r>
            <a:endParaRPr/>
          </a:p>
          <a:p>
            <a:pPr indent="0" lvl="0" marL="0" rtl="0" algn="l">
              <a:lnSpc>
                <a:spcPct val="90000"/>
              </a:lnSpc>
              <a:spcBef>
                <a:spcPts val="0"/>
              </a:spcBef>
              <a:spcAft>
                <a:spcPts val="0"/>
              </a:spcAft>
              <a:buClr>
                <a:schemeClr val="dk1"/>
              </a:buClr>
              <a:buSzPts val="2400"/>
              <a:buNone/>
            </a:pPr>
            <a:r>
              <a:rPr lang="en-US"/>
              <a:t>Export Serials from KNI</a:t>
            </a:r>
            <a:endParaRPr/>
          </a:p>
          <a:p>
            <a:pPr indent="0" lvl="0" marL="0" rtl="0" algn="l">
              <a:lnSpc>
                <a:spcPct val="90000"/>
              </a:lnSpc>
              <a:spcBef>
                <a:spcPts val="0"/>
              </a:spcBef>
              <a:spcAft>
                <a:spcPts val="0"/>
              </a:spcAft>
              <a:buClr>
                <a:schemeClr val="dk1"/>
              </a:buClr>
              <a:buSzPts val="2400"/>
              <a:buNone/>
            </a:pPr>
            <a:r>
              <a:rPr lang="en-US"/>
              <a:t>Import Serials to KNK</a:t>
            </a:r>
            <a:endParaRPr/>
          </a:p>
          <a:p>
            <a:pPr indent="0" lvl="0" marL="0" rtl="0" algn="l">
              <a:lnSpc>
                <a:spcPct val="90000"/>
              </a:lnSpc>
              <a:spcBef>
                <a:spcPts val="0"/>
              </a:spcBef>
              <a:spcAft>
                <a:spcPts val="0"/>
              </a:spcAft>
              <a:buClr>
                <a:schemeClr val="dk1"/>
              </a:buClr>
              <a:buSzPts val="2400"/>
              <a:buNone/>
            </a:pPr>
            <a:r>
              <a:rPr lang="en-US"/>
              <a:t>Validate Serials</a:t>
            </a:r>
            <a:endParaRPr/>
          </a:p>
        </p:txBody>
      </p:sp>
      <p:sp>
        <p:nvSpPr>
          <p:cNvPr id="220" name="Google Shape;220;p22"/>
          <p:cNvSpPr txBox="1"/>
          <p:nvPr>
            <p:ph idx="4294967295" type="sldNum"/>
          </p:nvPr>
        </p:nvSpPr>
        <p:spPr>
          <a:xfrm>
            <a:off x="15644284" y="6415088"/>
            <a:ext cx="6117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0" lang="en-US" sz="1800" u="none" cap="none" strike="noStrike">
                <a:solidFill>
                  <a:schemeClr val="dk1"/>
                </a:solidFill>
                <a:latin typeface="Nunito SemiBold"/>
                <a:ea typeface="Nunito SemiBold"/>
                <a:cs typeface="Nunito SemiBold"/>
                <a:sym typeface="Nunito SemiBold"/>
              </a:rPr>
              <a:t>‹#›</a:t>
            </a:fld>
            <a:endParaRPr sz="1800">
              <a:solidFill>
                <a:schemeClr val="dk1"/>
              </a:solidFill>
              <a:latin typeface="Nunito SemiBold"/>
              <a:ea typeface="Nunito SemiBold"/>
              <a:cs typeface="Nunito SemiBold"/>
              <a:sym typeface="Nunito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Create Purchase Order </a:t>
            </a:r>
            <a:endParaRPr/>
          </a:p>
        </p:txBody>
      </p:sp>
      <p:sp>
        <p:nvSpPr>
          <p:cNvPr id="227" name="Google Shape;227;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28" name="Google Shape;228;p23"/>
          <p:cNvSpPr txBox="1"/>
          <p:nvPr/>
        </p:nvSpPr>
        <p:spPr>
          <a:xfrm>
            <a:off x="407950" y="1334125"/>
            <a:ext cx="1929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Actors</a:t>
            </a:r>
            <a:endParaRPr>
              <a:latin typeface="Nunito SemiBold"/>
              <a:ea typeface="Nunito SemiBold"/>
              <a:cs typeface="Nunito SemiBold"/>
              <a:sym typeface="Nunito SemiBold"/>
            </a:endParaRPr>
          </a:p>
        </p:txBody>
      </p:sp>
      <p:sp>
        <p:nvSpPr>
          <p:cNvPr id="229" name="Google Shape;229;p23"/>
          <p:cNvSpPr txBox="1"/>
          <p:nvPr/>
        </p:nvSpPr>
        <p:spPr>
          <a:xfrm>
            <a:off x="2533950" y="1334125"/>
            <a:ext cx="89547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System [Through Integration with KNI System]</a:t>
            </a:r>
            <a:endParaRPr>
              <a:latin typeface="Nunito SemiBold"/>
              <a:ea typeface="Nunito SemiBold"/>
              <a:cs typeface="Nunito SemiBold"/>
              <a:sym typeface="Nunito SemiBold"/>
            </a:endParaRPr>
          </a:p>
        </p:txBody>
      </p:sp>
      <p:sp>
        <p:nvSpPr>
          <p:cNvPr id="230" name="Google Shape;230;p23"/>
          <p:cNvSpPr txBox="1"/>
          <p:nvPr/>
        </p:nvSpPr>
        <p:spPr>
          <a:xfrm>
            <a:off x="407950" y="1927550"/>
            <a:ext cx="1929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Purpose</a:t>
            </a:r>
            <a:endParaRPr>
              <a:latin typeface="Nunito SemiBold"/>
              <a:ea typeface="Nunito SemiBold"/>
              <a:cs typeface="Nunito SemiBold"/>
              <a:sym typeface="Nunito SemiBold"/>
            </a:endParaRPr>
          </a:p>
        </p:txBody>
      </p:sp>
      <p:sp>
        <p:nvSpPr>
          <p:cNvPr id="231" name="Google Shape;231;p23"/>
          <p:cNvSpPr txBox="1"/>
          <p:nvPr/>
        </p:nvSpPr>
        <p:spPr>
          <a:xfrm>
            <a:off x="2533950" y="1927550"/>
            <a:ext cx="89547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To create the “Purchase Order” in KNK system based on the Products delivered from KNI system</a:t>
            </a:r>
            <a:endParaRPr>
              <a:latin typeface="Nunito SemiBold"/>
              <a:ea typeface="Nunito SemiBold"/>
              <a:cs typeface="Nunito SemiBold"/>
              <a:sym typeface="Nunito SemiBold"/>
            </a:endParaRPr>
          </a:p>
        </p:txBody>
      </p:sp>
      <p:sp>
        <p:nvSpPr>
          <p:cNvPr id="232" name="Google Shape;232;p23"/>
          <p:cNvSpPr txBox="1"/>
          <p:nvPr/>
        </p:nvSpPr>
        <p:spPr>
          <a:xfrm>
            <a:off x="407950" y="2576100"/>
            <a:ext cx="1929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Description</a:t>
            </a:r>
            <a:endParaRPr>
              <a:latin typeface="Nunito SemiBold"/>
              <a:ea typeface="Nunito SemiBold"/>
              <a:cs typeface="Nunito SemiBold"/>
              <a:sym typeface="Nunito SemiBold"/>
            </a:endParaRPr>
          </a:p>
        </p:txBody>
      </p:sp>
      <p:sp>
        <p:nvSpPr>
          <p:cNvPr id="233" name="Google Shape;233;p23"/>
          <p:cNvSpPr txBox="1"/>
          <p:nvPr/>
        </p:nvSpPr>
        <p:spPr>
          <a:xfrm>
            <a:off x="2525875" y="2592025"/>
            <a:ext cx="8886600" cy="1734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The Purchase Order is created in the KNK system as soon as the delivery order is delivered [processed in the system] from the KNI system.</a:t>
            </a:r>
            <a:endParaRPr>
              <a:latin typeface="Nunito SemiBold"/>
              <a:ea typeface="Nunito SemiBold"/>
              <a:cs typeface="Nunito SemiBold"/>
              <a:sym typeface="Nunito SemiBold"/>
            </a:endParaRPr>
          </a:p>
          <a:p>
            <a:pPr indent="-317500" lvl="0" marL="457200" rtl="0" algn="l">
              <a:spcBef>
                <a:spcPts val="1000"/>
              </a:spcBef>
              <a:spcAft>
                <a:spcPts val="0"/>
              </a:spcAft>
              <a:buSzPts val="1400"/>
              <a:buFont typeface="Nunito SemiBold"/>
              <a:buChar char="●"/>
            </a:pPr>
            <a:r>
              <a:rPr lang="en-US">
                <a:latin typeface="Nunito SemiBold"/>
                <a:ea typeface="Nunito SemiBold"/>
                <a:cs typeface="Nunito SemiBold"/>
                <a:sym typeface="Nunito SemiBold"/>
              </a:rPr>
              <a:t>As soon as the order in created in KNK, one Email notification is sent to the checked by user in the Purchase Order [currently “Allan Kingoo” will be changed to “Adarsh Shah” from March 16th] to </a:t>
            </a:r>
            <a:r>
              <a:rPr lang="en-US">
                <a:latin typeface="Nunito SemiBold"/>
                <a:ea typeface="Nunito SemiBold"/>
                <a:cs typeface="Nunito SemiBold"/>
                <a:sym typeface="Nunito SemiBold"/>
              </a:rPr>
              <a:t>approve the purchase order.</a:t>
            </a:r>
            <a:endParaRPr>
              <a:latin typeface="Nunito SemiBold"/>
              <a:ea typeface="Nunito SemiBold"/>
              <a:cs typeface="Nunito SemiBold"/>
              <a:sym typeface="Nunito SemiBold"/>
            </a:endParaRPr>
          </a:p>
          <a:p>
            <a:pPr indent="0" lvl="0" marL="0" rtl="0" algn="l">
              <a:spcBef>
                <a:spcPts val="1000"/>
              </a:spcBef>
              <a:spcAft>
                <a:spcPts val="1000"/>
              </a:spcAft>
              <a:buNone/>
            </a:pPr>
            <a:r>
              <a:t/>
            </a:r>
            <a:endParaRPr>
              <a:latin typeface="Nunito SemiBold"/>
              <a:ea typeface="Nunito SemiBold"/>
              <a:cs typeface="Nunito SemiBold"/>
              <a:sym typeface="Nunit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Create Purchase Order</a:t>
            </a:r>
            <a:endParaRPr/>
          </a:p>
        </p:txBody>
      </p:sp>
      <p:sp>
        <p:nvSpPr>
          <p:cNvPr id="240" name="Google Shape;240;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41" name="Google Shape;241;p24"/>
          <p:cNvPicPr preferRelativeResize="0"/>
          <p:nvPr/>
        </p:nvPicPr>
        <p:blipFill rotWithShape="1">
          <a:blip r:embed="rId3">
            <a:alphaModFix/>
          </a:blip>
          <a:srcRect b="18500" l="0" r="0" t="0"/>
          <a:stretch/>
        </p:blipFill>
        <p:spPr>
          <a:xfrm>
            <a:off x="680725" y="944880"/>
            <a:ext cx="10134599" cy="5294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47" name="Google Shape;247;p25"/>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Activities</a:t>
            </a:r>
            <a:endParaRPr/>
          </a:p>
        </p:txBody>
      </p:sp>
      <p:sp>
        <p:nvSpPr>
          <p:cNvPr id="248" name="Google Shape;248;p25"/>
          <p:cNvSpPr txBox="1"/>
          <p:nvPr>
            <p:ph idx="1" type="subTitle"/>
          </p:nvPr>
        </p:nvSpPr>
        <p:spPr>
          <a:xfrm>
            <a:off x="6740525" y="3812981"/>
            <a:ext cx="5095800" cy="157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Create Purchase Order</a:t>
            </a:r>
            <a:endParaRPr/>
          </a:p>
          <a:p>
            <a:pPr indent="0" lvl="0" marL="0" rtl="0" algn="l">
              <a:lnSpc>
                <a:spcPct val="90000"/>
              </a:lnSpc>
              <a:spcBef>
                <a:spcPts val="0"/>
              </a:spcBef>
              <a:spcAft>
                <a:spcPts val="0"/>
              </a:spcAft>
              <a:buClr>
                <a:schemeClr val="dk1"/>
              </a:buClr>
              <a:buSzPts val="2400"/>
              <a:buNone/>
            </a:pPr>
            <a:r>
              <a:rPr b="1" lang="en-US">
                <a:highlight>
                  <a:srgbClr val="FFFF00"/>
                </a:highlight>
              </a:rPr>
              <a:t>Approve Purchase Order</a:t>
            </a:r>
            <a:endParaRPr b="1">
              <a:highlight>
                <a:srgbClr val="FFFF00"/>
              </a:highlight>
            </a:endParaRPr>
          </a:p>
          <a:p>
            <a:pPr indent="0" lvl="0" marL="0" rtl="0" algn="l">
              <a:lnSpc>
                <a:spcPct val="90000"/>
              </a:lnSpc>
              <a:spcBef>
                <a:spcPts val="0"/>
              </a:spcBef>
              <a:spcAft>
                <a:spcPts val="0"/>
              </a:spcAft>
              <a:buClr>
                <a:schemeClr val="dk1"/>
              </a:buClr>
              <a:buSzPts val="2400"/>
              <a:buNone/>
            </a:pPr>
            <a:r>
              <a:rPr lang="en-US"/>
              <a:t>Export Serials from KNI</a:t>
            </a:r>
            <a:endParaRPr/>
          </a:p>
          <a:p>
            <a:pPr indent="0" lvl="0" marL="0" rtl="0" algn="l">
              <a:lnSpc>
                <a:spcPct val="90000"/>
              </a:lnSpc>
              <a:spcBef>
                <a:spcPts val="0"/>
              </a:spcBef>
              <a:spcAft>
                <a:spcPts val="0"/>
              </a:spcAft>
              <a:buClr>
                <a:schemeClr val="dk1"/>
              </a:buClr>
              <a:buSzPts val="2400"/>
              <a:buNone/>
            </a:pPr>
            <a:r>
              <a:rPr lang="en-US"/>
              <a:t>Import Serials to KNK</a:t>
            </a:r>
            <a:endParaRPr/>
          </a:p>
          <a:p>
            <a:pPr indent="0" lvl="0" marL="0" rtl="0" algn="l">
              <a:lnSpc>
                <a:spcPct val="90000"/>
              </a:lnSpc>
              <a:spcBef>
                <a:spcPts val="0"/>
              </a:spcBef>
              <a:spcAft>
                <a:spcPts val="0"/>
              </a:spcAft>
              <a:buClr>
                <a:schemeClr val="dk1"/>
              </a:buClr>
              <a:buSzPts val="2400"/>
              <a:buNone/>
            </a:pPr>
            <a:r>
              <a:rPr lang="en-US"/>
              <a:t>Validate Serials</a:t>
            </a:r>
            <a:endParaRPr/>
          </a:p>
        </p:txBody>
      </p:sp>
      <p:sp>
        <p:nvSpPr>
          <p:cNvPr id="249" name="Google Shape;249;p25"/>
          <p:cNvSpPr txBox="1"/>
          <p:nvPr>
            <p:ph idx="4294967295" type="sldNum"/>
          </p:nvPr>
        </p:nvSpPr>
        <p:spPr>
          <a:xfrm>
            <a:off x="15644284" y="6415088"/>
            <a:ext cx="6117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0" lang="en-US" sz="1800" u="none" cap="none" strike="noStrike">
                <a:solidFill>
                  <a:schemeClr val="dk1"/>
                </a:solidFill>
                <a:latin typeface="Nunito SemiBold"/>
                <a:ea typeface="Nunito SemiBold"/>
                <a:cs typeface="Nunito SemiBold"/>
                <a:sym typeface="Nunito SemiBold"/>
              </a:rPr>
              <a:t>‹#›</a:t>
            </a:fld>
            <a:endParaRPr sz="1800">
              <a:solidFill>
                <a:schemeClr val="dk1"/>
              </a:solidFill>
              <a:latin typeface="Nunito SemiBold"/>
              <a:ea typeface="Nunito SemiBold"/>
              <a:cs typeface="Nunito SemiBold"/>
              <a:sym typeface="Nunit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PO approvals</a:t>
            </a:r>
            <a:endParaRPr/>
          </a:p>
        </p:txBody>
      </p:sp>
      <p:sp>
        <p:nvSpPr>
          <p:cNvPr id="256" name="Google Shape;256;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57" name="Google Shape;257;p26"/>
          <p:cNvSpPr txBox="1"/>
          <p:nvPr/>
        </p:nvSpPr>
        <p:spPr>
          <a:xfrm>
            <a:off x="407950" y="1334125"/>
            <a:ext cx="1929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Actors</a:t>
            </a:r>
            <a:endParaRPr>
              <a:latin typeface="Nunito SemiBold"/>
              <a:ea typeface="Nunito SemiBold"/>
              <a:cs typeface="Nunito SemiBold"/>
              <a:sym typeface="Nunito SemiBold"/>
            </a:endParaRPr>
          </a:p>
        </p:txBody>
      </p:sp>
      <p:sp>
        <p:nvSpPr>
          <p:cNvPr id="258" name="Google Shape;258;p26"/>
          <p:cNvSpPr txBox="1"/>
          <p:nvPr/>
        </p:nvSpPr>
        <p:spPr>
          <a:xfrm>
            <a:off x="2533950" y="1334125"/>
            <a:ext cx="89547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Adarsh Shah, Smit Shir, </a:t>
            </a:r>
            <a:r>
              <a:rPr lang="en-US">
                <a:latin typeface="Nunito SemiBold"/>
                <a:ea typeface="Nunito SemiBold"/>
                <a:cs typeface="Nunito SemiBold"/>
                <a:sym typeface="Nunito SemiBold"/>
              </a:rPr>
              <a:t>Matt, Nick</a:t>
            </a:r>
            <a:endParaRPr>
              <a:latin typeface="Nunito SemiBold"/>
              <a:ea typeface="Nunito SemiBold"/>
              <a:cs typeface="Nunito SemiBold"/>
              <a:sym typeface="Nunito SemiBold"/>
            </a:endParaRPr>
          </a:p>
        </p:txBody>
      </p:sp>
      <p:sp>
        <p:nvSpPr>
          <p:cNvPr id="259" name="Google Shape;259;p26"/>
          <p:cNvSpPr txBox="1"/>
          <p:nvPr/>
        </p:nvSpPr>
        <p:spPr>
          <a:xfrm>
            <a:off x="407950" y="1927550"/>
            <a:ext cx="1929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Purpose</a:t>
            </a:r>
            <a:endParaRPr>
              <a:latin typeface="Nunito SemiBold"/>
              <a:ea typeface="Nunito SemiBold"/>
              <a:cs typeface="Nunito SemiBold"/>
              <a:sym typeface="Nunito SemiBold"/>
            </a:endParaRPr>
          </a:p>
        </p:txBody>
      </p:sp>
      <p:sp>
        <p:nvSpPr>
          <p:cNvPr id="260" name="Google Shape;260;p26"/>
          <p:cNvSpPr txBox="1"/>
          <p:nvPr/>
        </p:nvSpPr>
        <p:spPr>
          <a:xfrm>
            <a:off x="2533950" y="1927550"/>
            <a:ext cx="89547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Users who have business accountability, approves </a:t>
            </a:r>
            <a:r>
              <a:rPr lang="en-US">
                <a:latin typeface="Nunito SemiBold"/>
                <a:ea typeface="Nunito SemiBold"/>
                <a:cs typeface="Nunito SemiBold"/>
                <a:sym typeface="Nunito SemiBold"/>
              </a:rPr>
              <a:t>the</a:t>
            </a:r>
            <a:r>
              <a:rPr lang="en-US">
                <a:latin typeface="Nunito SemiBold"/>
                <a:ea typeface="Nunito SemiBold"/>
                <a:cs typeface="Nunito SemiBold"/>
                <a:sym typeface="Nunito SemiBold"/>
              </a:rPr>
              <a:t> created purchase order on behalf of KNK</a:t>
            </a:r>
            <a:endParaRPr>
              <a:latin typeface="Nunito SemiBold"/>
              <a:ea typeface="Nunito SemiBold"/>
              <a:cs typeface="Nunito SemiBold"/>
              <a:sym typeface="Nunito SemiBold"/>
            </a:endParaRPr>
          </a:p>
        </p:txBody>
      </p:sp>
      <p:sp>
        <p:nvSpPr>
          <p:cNvPr id="261" name="Google Shape;261;p26"/>
          <p:cNvSpPr txBox="1"/>
          <p:nvPr/>
        </p:nvSpPr>
        <p:spPr>
          <a:xfrm>
            <a:off x="407950" y="2576100"/>
            <a:ext cx="1929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Description</a:t>
            </a:r>
            <a:endParaRPr>
              <a:latin typeface="Nunito SemiBold"/>
              <a:ea typeface="Nunito SemiBold"/>
              <a:cs typeface="Nunito SemiBold"/>
              <a:sym typeface="Nunito SemiBold"/>
            </a:endParaRPr>
          </a:p>
        </p:txBody>
      </p:sp>
      <p:sp>
        <p:nvSpPr>
          <p:cNvPr id="262" name="Google Shape;262;p26"/>
          <p:cNvSpPr txBox="1"/>
          <p:nvPr/>
        </p:nvSpPr>
        <p:spPr>
          <a:xfrm>
            <a:off x="2525875" y="2592025"/>
            <a:ext cx="9207300" cy="3540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The Approval process starts as soon as we have the Purchase Order </a:t>
            </a:r>
            <a:r>
              <a:rPr lang="en-US">
                <a:latin typeface="Nunito SemiBold"/>
                <a:ea typeface="Nunito SemiBold"/>
                <a:cs typeface="Nunito SemiBold"/>
                <a:sym typeface="Nunito SemiBold"/>
              </a:rPr>
              <a:t>created in the KNK system. On creation, the system sends an automated notification to the “Level 1” approver to kick start the approval.</a:t>
            </a:r>
            <a:endParaRPr>
              <a:latin typeface="Nunito SemiBold"/>
              <a:ea typeface="Nunito SemiBold"/>
              <a:cs typeface="Nunito SemiBold"/>
              <a:sym typeface="Nunito SemiBold"/>
            </a:endParaRPr>
          </a:p>
          <a:p>
            <a:pPr indent="-317500" lvl="0" marL="457200" rtl="0" algn="l">
              <a:spcBef>
                <a:spcPts val="1000"/>
              </a:spcBef>
              <a:spcAft>
                <a:spcPts val="0"/>
              </a:spcAft>
              <a:buSzPts val="1400"/>
              <a:buFont typeface="Nunito SemiBold"/>
              <a:buChar char="●"/>
            </a:pPr>
            <a:r>
              <a:rPr lang="en-US">
                <a:latin typeface="Nunito SemiBold"/>
                <a:ea typeface="Nunito SemiBold"/>
                <a:cs typeface="Nunito SemiBold"/>
                <a:sym typeface="Nunito SemiBold"/>
              </a:rPr>
              <a:t>In the KNK system we have a matrix of the Approvers, </a:t>
            </a:r>
            <a:r>
              <a:rPr lang="en-US">
                <a:latin typeface="Nunito SemiBold"/>
                <a:ea typeface="Nunito SemiBold"/>
                <a:cs typeface="Nunito SemiBold"/>
                <a:sym typeface="Nunito SemiBold"/>
              </a:rPr>
              <a:t>responsible</a:t>
            </a:r>
            <a:r>
              <a:rPr lang="en-US">
                <a:latin typeface="Nunito SemiBold"/>
                <a:ea typeface="Nunito SemiBold"/>
                <a:cs typeface="Nunito SemiBold"/>
                <a:sym typeface="Nunito SemiBold"/>
              </a:rPr>
              <a:t> to approve the PO in the KNK system. Currently, we have 4 level approval for Cooker and Canister purchases.</a:t>
            </a:r>
            <a:endParaRPr>
              <a:latin typeface="Nunito SemiBold"/>
              <a:ea typeface="Nunito SemiBold"/>
              <a:cs typeface="Nunito SemiBold"/>
              <a:sym typeface="Nunito SemiBold"/>
            </a:endParaRPr>
          </a:p>
          <a:p>
            <a:pPr indent="-317500" lvl="1" marL="914400" rtl="0" algn="l">
              <a:spcBef>
                <a:spcPts val="1000"/>
              </a:spcBef>
              <a:spcAft>
                <a:spcPts val="0"/>
              </a:spcAft>
              <a:buSzPts val="1400"/>
              <a:buFont typeface="Nunito SemiBold"/>
              <a:buChar char="○"/>
            </a:pPr>
            <a:r>
              <a:rPr lang="en-US">
                <a:latin typeface="Nunito SemiBold"/>
                <a:ea typeface="Nunito SemiBold"/>
                <a:cs typeface="Nunito SemiBold"/>
                <a:sym typeface="Nunito SemiBold"/>
              </a:rPr>
              <a:t>Level 1: Checked by: Currently Adarsh Shah is responsible for level one </a:t>
            </a:r>
            <a:r>
              <a:rPr lang="en-US">
                <a:latin typeface="Nunito SemiBold"/>
                <a:ea typeface="Nunito SemiBold"/>
                <a:cs typeface="Nunito SemiBold"/>
                <a:sym typeface="Nunito SemiBold"/>
              </a:rPr>
              <a:t>approval.</a:t>
            </a:r>
            <a:endParaRPr>
              <a:latin typeface="Nunito SemiBold"/>
              <a:ea typeface="Nunito SemiBold"/>
              <a:cs typeface="Nunito SemiBold"/>
              <a:sym typeface="Nunito SemiBold"/>
            </a:endParaRPr>
          </a:p>
          <a:p>
            <a:pPr indent="-317500" lvl="1" marL="914400" rtl="0" algn="l">
              <a:spcBef>
                <a:spcPts val="1000"/>
              </a:spcBef>
              <a:spcAft>
                <a:spcPts val="0"/>
              </a:spcAft>
              <a:buSzPts val="1400"/>
              <a:buFont typeface="Nunito SemiBold"/>
              <a:buChar char="○"/>
            </a:pPr>
            <a:r>
              <a:rPr lang="en-US">
                <a:latin typeface="Nunito SemiBold"/>
                <a:ea typeface="Nunito SemiBold"/>
                <a:cs typeface="Nunito SemiBold"/>
                <a:sym typeface="Nunito SemiBold"/>
              </a:rPr>
              <a:t>Level 2: Procurement Manager: This approval is done by Smit Shir.</a:t>
            </a:r>
            <a:endParaRPr>
              <a:latin typeface="Nunito SemiBold"/>
              <a:ea typeface="Nunito SemiBold"/>
              <a:cs typeface="Nunito SemiBold"/>
              <a:sym typeface="Nunito SemiBold"/>
            </a:endParaRPr>
          </a:p>
          <a:p>
            <a:pPr indent="-317500" lvl="1" marL="914400" rtl="0" algn="l">
              <a:spcBef>
                <a:spcPts val="1000"/>
              </a:spcBef>
              <a:spcAft>
                <a:spcPts val="0"/>
              </a:spcAft>
              <a:buSzPts val="1400"/>
              <a:buFont typeface="Nunito SemiBold"/>
              <a:buChar char="○"/>
            </a:pPr>
            <a:r>
              <a:rPr lang="en-US">
                <a:latin typeface="Nunito SemiBold"/>
                <a:ea typeface="Nunito SemiBold"/>
                <a:cs typeface="Nunito SemiBold"/>
                <a:sym typeface="Nunito SemiBold"/>
              </a:rPr>
              <a:t>Level 3: HOD Approval: As the purchases for Cooker and Canister comes under the “Supply Chain” department and HOD for this department is Matt, so Matt approves at level three.</a:t>
            </a:r>
            <a:endParaRPr>
              <a:latin typeface="Nunito SemiBold"/>
              <a:ea typeface="Nunito SemiBold"/>
              <a:cs typeface="Nunito SemiBold"/>
              <a:sym typeface="Nunito SemiBold"/>
            </a:endParaRPr>
          </a:p>
          <a:p>
            <a:pPr indent="-317500" lvl="1" marL="914400" rtl="0" algn="l">
              <a:spcBef>
                <a:spcPts val="1000"/>
              </a:spcBef>
              <a:spcAft>
                <a:spcPts val="0"/>
              </a:spcAft>
              <a:buSzPts val="1400"/>
              <a:buFont typeface="Nunito SemiBold"/>
              <a:buChar char="○"/>
            </a:pPr>
            <a:r>
              <a:rPr lang="en-US">
                <a:latin typeface="Nunito SemiBold"/>
                <a:ea typeface="Nunito SemiBold"/>
                <a:cs typeface="Nunito SemiBold"/>
                <a:sym typeface="Nunito SemiBold"/>
              </a:rPr>
              <a:t>Level 4: Finance Approval: This is done by Nicholas Stokes [as Purchase Order Sum is greater than 200,000 KSH]</a:t>
            </a:r>
            <a:endParaRPr>
              <a:latin typeface="Nunito SemiBold"/>
              <a:ea typeface="Nunito SemiBold"/>
              <a:cs typeface="Nunito SemiBold"/>
              <a:sym typeface="Nunito SemiBold"/>
            </a:endParaRPr>
          </a:p>
          <a:p>
            <a:pPr indent="-317500" lvl="0" marL="457200" rtl="0" algn="l">
              <a:spcBef>
                <a:spcPts val="1000"/>
              </a:spcBef>
              <a:spcAft>
                <a:spcPts val="1000"/>
              </a:spcAft>
              <a:buSzPts val="1400"/>
              <a:buFont typeface="Nunito SemiBold"/>
              <a:buChar char="●"/>
            </a:pPr>
            <a:r>
              <a:rPr lang="en-US">
                <a:latin typeface="Nunito SemiBold"/>
                <a:ea typeface="Nunito SemiBold"/>
                <a:cs typeface="Nunito SemiBold"/>
                <a:sym typeface="Nunito SemiBold"/>
              </a:rPr>
              <a:t>Once the Final approval is done the incoming shipment (/GRN) is created (automatically) in the system and now the warehouse team and start further processing.</a:t>
            </a:r>
            <a:endParaRPr>
              <a:latin typeface="Nunito SemiBold"/>
              <a:ea typeface="Nunito SemiBold"/>
              <a:cs typeface="Nunito SemiBold"/>
              <a:sym typeface="Nunit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PO Approvals</a:t>
            </a:r>
            <a:endParaRPr/>
          </a:p>
        </p:txBody>
      </p:sp>
      <p:sp>
        <p:nvSpPr>
          <p:cNvPr id="269" name="Google Shape;269;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70" name="Google Shape;270;p27"/>
          <p:cNvPicPr preferRelativeResize="0"/>
          <p:nvPr/>
        </p:nvPicPr>
        <p:blipFill>
          <a:blip r:embed="rId3">
            <a:alphaModFix/>
          </a:blip>
          <a:stretch>
            <a:fillRect/>
          </a:stretch>
        </p:blipFill>
        <p:spPr>
          <a:xfrm>
            <a:off x="287000" y="1063425"/>
            <a:ext cx="9084175" cy="4585750"/>
          </a:xfrm>
          <a:prstGeom prst="rect">
            <a:avLst/>
          </a:prstGeom>
          <a:noFill/>
          <a:ln>
            <a:noFill/>
          </a:ln>
        </p:spPr>
      </p:pic>
      <p:sp>
        <p:nvSpPr>
          <p:cNvPr id="271" name="Google Shape;271;p27"/>
          <p:cNvSpPr txBox="1"/>
          <p:nvPr/>
        </p:nvSpPr>
        <p:spPr>
          <a:xfrm>
            <a:off x="9610775" y="1508050"/>
            <a:ext cx="2369700" cy="21240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latin typeface="Nunito SemiBold"/>
                <a:ea typeface="Nunito SemiBold"/>
                <a:cs typeface="Nunito SemiBold"/>
                <a:sym typeface="Nunito SemiBold"/>
              </a:rPr>
              <a:t>Note: In case, if any approver rejects the Purchase Order or Update the </a:t>
            </a:r>
            <a:r>
              <a:rPr i="1" lang="en-US">
                <a:latin typeface="Nunito SemiBold"/>
                <a:ea typeface="Nunito SemiBold"/>
                <a:cs typeface="Nunito SemiBold"/>
                <a:sym typeface="Nunito SemiBold"/>
              </a:rPr>
              <a:t>information</a:t>
            </a:r>
            <a:r>
              <a:rPr i="1" lang="en-US">
                <a:latin typeface="Nunito SemiBold"/>
                <a:ea typeface="Nunito SemiBold"/>
                <a:cs typeface="Nunito SemiBold"/>
                <a:sym typeface="Nunito SemiBold"/>
              </a:rPr>
              <a:t>, the PO will go back to the RFQ state and the complete Approval process will be </a:t>
            </a:r>
            <a:r>
              <a:rPr i="1" lang="en-US">
                <a:latin typeface="Nunito SemiBold"/>
                <a:ea typeface="Nunito SemiBold"/>
                <a:cs typeface="Nunito SemiBold"/>
                <a:sym typeface="Nunito SemiBold"/>
              </a:rPr>
              <a:t>repeated</a:t>
            </a:r>
            <a:r>
              <a:rPr i="1" lang="en-US">
                <a:latin typeface="Nunito SemiBold"/>
                <a:ea typeface="Nunito SemiBold"/>
                <a:cs typeface="Nunito SemiBold"/>
                <a:sym typeface="Nunito SemiBold"/>
              </a:rPr>
              <a:t> again after making the corrections.</a:t>
            </a:r>
            <a:endParaRPr i="1">
              <a:latin typeface="Nunito SemiBold"/>
              <a:ea typeface="Nunito SemiBold"/>
              <a:cs typeface="Nunito SemiBold"/>
              <a:sym typeface="Nunito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